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64" r:id="rId1"/>
  </p:sldMasterIdLst>
  <p:notesMasterIdLst>
    <p:notesMasterId r:id="rId34"/>
  </p:notesMasterIdLst>
  <p:handoutMasterIdLst>
    <p:handoutMasterId r:id="rId35"/>
  </p:handoutMasterIdLst>
  <p:sldIdLst>
    <p:sldId id="256" r:id="rId2"/>
    <p:sldId id="404" r:id="rId3"/>
    <p:sldId id="284" r:id="rId4"/>
    <p:sldId id="405" r:id="rId5"/>
    <p:sldId id="406" r:id="rId6"/>
    <p:sldId id="407" r:id="rId7"/>
    <p:sldId id="409" r:id="rId8"/>
    <p:sldId id="411" r:id="rId9"/>
    <p:sldId id="412" r:id="rId10"/>
    <p:sldId id="414" r:id="rId11"/>
    <p:sldId id="415" r:id="rId12"/>
    <p:sldId id="416" r:id="rId13"/>
    <p:sldId id="417" r:id="rId14"/>
    <p:sldId id="418" r:id="rId15"/>
    <p:sldId id="419" r:id="rId16"/>
    <p:sldId id="420" r:id="rId17"/>
    <p:sldId id="424" r:id="rId18"/>
    <p:sldId id="422" r:id="rId19"/>
    <p:sldId id="423" r:id="rId20"/>
    <p:sldId id="425" r:id="rId21"/>
    <p:sldId id="426" r:id="rId22"/>
    <p:sldId id="428" r:id="rId23"/>
    <p:sldId id="429" r:id="rId24"/>
    <p:sldId id="431" r:id="rId25"/>
    <p:sldId id="432" r:id="rId26"/>
    <p:sldId id="433" r:id="rId27"/>
    <p:sldId id="434" r:id="rId28"/>
    <p:sldId id="436" r:id="rId29"/>
    <p:sldId id="440" r:id="rId30"/>
    <p:sldId id="441" r:id="rId31"/>
    <p:sldId id="435" r:id="rId32"/>
    <p:sldId id="289" r:id="rId33"/>
  </p:sldIdLst>
  <p:sldSz cx="9144000" cy="6858000" type="screen4x3"/>
  <p:notesSz cx="9928225" cy="6797675"/>
  <p:custDataLst>
    <p:tags r:id="rId36"/>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9706" autoAdjust="0"/>
    <p:restoredTop sz="95593" autoAdjust="0"/>
  </p:normalViewPr>
  <p:slideViewPr>
    <p:cSldViewPr>
      <p:cViewPr>
        <p:scale>
          <a:sx n="50" d="100"/>
          <a:sy n="50" d="100"/>
        </p:scale>
        <p:origin x="-216" y="-654"/>
      </p:cViewPr>
      <p:guideLst>
        <p:guide orient="horz" pos="2160"/>
        <p:guide pos="2880"/>
      </p:guideLst>
    </p:cSldViewPr>
  </p:slideViewPr>
  <p:notesTextViewPr>
    <p:cViewPr>
      <p:scale>
        <a:sx n="100" d="100"/>
        <a:sy n="100" d="100"/>
      </p:scale>
      <p:origin x="0" y="0"/>
    </p:cViewPr>
  </p:notesTextViewPr>
  <p:sorterViewPr>
    <p:cViewPr>
      <p:scale>
        <a:sx n="40" d="100"/>
        <a:sy n="40" d="100"/>
      </p:scale>
      <p:origin x="0" y="2394"/>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gs" Target="tags/tag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4302231" cy="339884"/>
          </a:xfrm>
          <a:prstGeom prst="rect">
            <a:avLst/>
          </a:prstGeom>
        </p:spPr>
        <p:txBody>
          <a:bodyPr vert="horz" lIns="92153" tIns="46077" rIns="92153" bIns="46077" rtlCol="0"/>
          <a:lstStyle>
            <a:lvl1pPr algn="l">
              <a:defRPr sz="1200"/>
            </a:lvl1pPr>
          </a:lstStyle>
          <a:p>
            <a:endParaRPr lang="en-US"/>
          </a:p>
        </p:txBody>
      </p:sp>
      <p:sp>
        <p:nvSpPr>
          <p:cNvPr id="3" name="Date Placeholder 2"/>
          <p:cNvSpPr>
            <a:spLocks noGrp="1"/>
          </p:cNvSpPr>
          <p:nvPr>
            <p:ph type="dt" sz="quarter" idx="1"/>
          </p:nvPr>
        </p:nvSpPr>
        <p:spPr>
          <a:xfrm>
            <a:off x="5623698" y="0"/>
            <a:ext cx="4302231" cy="339884"/>
          </a:xfrm>
          <a:prstGeom prst="rect">
            <a:avLst/>
          </a:prstGeom>
        </p:spPr>
        <p:txBody>
          <a:bodyPr vert="horz" lIns="92153" tIns="46077" rIns="92153" bIns="46077" rtlCol="0"/>
          <a:lstStyle>
            <a:lvl1pPr algn="r">
              <a:defRPr sz="1200"/>
            </a:lvl1pPr>
          </a:lstStyle>
          <a:p>
            <a:fld id="{05CDC4A8-C28D-42DA-9117-3DEB7E07D7BC}" type="datetimeFigureOut">
              <a:rPr lang="en-US" smtClean="0"/>
              <a:pPr/>
              <a:t>7/26/2014</a:t>
            </a:fld>
            <a:endParaRPr lang="en-US"/>
          </a:p>
        </p:txBody>
      </p:sp>
      <p:sp>
        <p:nvSpPr>
          <p:cNvPr id="4" name="Footer Placeholder 3"/>
          <p:cNvSpPr>
            <a:spLocks noGrp="1"/>
          </p:cNvSpPr>
          <p:nvPr>
            <p:ph type="ftr" sz="quarter" idx="2"/>
          </p:nvPr>
        </p:nvSpPr>
        <p:spPr>
          <a:xfrm>
            <a:off x="1" y="6456612"/>
            <a:ext cx="4302231" cy="339884"/>
          </a:xfrm>
          <a:prstGeom prst="rect">
            <a:avLst/>
          </a:prstGeom>
        </p:spPr>
        <p:txBody>
          <a:bodyPr vert="horz" lIns="92153" tIns="46077" rIns="92153" bIns="46077" rtlCol="0" anchor="b"/>
          <a:lstStyle>
            <a:lvl1pPr algn="l">
              <a:defRPr sz="1200"/>
            </a:lvl1pPr>
          </a:lstStyle>
          <a:p>
            <a:endParaRPr lang="en-US"/>
          </a:p>
        </p:txBody>
      </p:sp>
      <p:sp>
        <p:nvSpPr>
          <p:cNvPr id="5" name="Slide Number Placeholder 4"/>
          <p:cNvSpPr>
            <a:spLocks noGrp="1"/>
          </p:cNvSpPr>
          <p:nvPr>
            <p:ph type="sldNum" sz="quarter" idx="3"/>
          </p:nvPr>
        </p:nvSpPr>
        <p:spPr>
          <a:xfrm>
            <a:off x="5623698" y="6456612"/>
            <a:ext cx="4302231" cy="339884"/>
          </a:xfrm>
          <a:prstGeom prst="rect">
            <a:avLst/>
          </a:prstGeom>
        </p:spPr>
        <p:txBody>
          <a:bodyPr vert="horz" lIns="92153" tIns="46077" rIns="92153" bIns="46077" rtlCol="0" anchor="b"/>
          <a:lstStyle>
            <a:lvl1pPr algn="r">
              <a:defRPr sz="1200"/>
            </a:lvl1pPr>
          </a:lstStyle>
          <a:p>
            <a:fld id="{93685048-79B7-476D-B13F-376B0C21CFD8}" type="slidenum">
              <a:rPr lang="en-US" smtClean="0"/>
              <a:pPr/>
              <a:t>‹#›</a:t>
            </a:fld>
            <a:endParaRPr lang="en-US"/>
          </a:p>
        </p:txBody>
      </p:sp>
    </p:spTree>
    <p:extLst>
      <p:ext uri="{BB962C8B-B14F-4D97-AF65-F5344CB8AC3E}">
        <p14:creationId xmlns:p14="http://schemas.microsoft.com/office/powerpoint/2010/main" val="289798045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4301207" cy="340264"/>
          </a:xfrm>
          <a:prstGeom prst="rect">
            <a:avLst/>
          </a:prstGeom>
        </p:spPr>
        <p:txBody>
          <a:bodyPr vert="horz" lIns="92153" tIns="46077" rIns="92153" bIns="46077" rtlCol="0"/>
          <a:lstStyle>
            <a:lvl1pPr algn="l">
              <a:defRPr sz="1200"/>
            </a:lvl1pPr>
          </a:lstStyle>
          <a:p>
            <a:endParaRPr lang="en-GB"/>
          </a:p>
        </p:txBody>
      </p:sp>
      <p:sp>
        <p:nvSpPr>
          <p:cNvPr id="3" name="Date Placeholder 2"/>
          <p:cNvSpPr>
            <a:spLocks noGrp="1"/>
          </p:cNvSpPr>
          <p:nvPr>
            <p:ph type="dt" idx="1"/>
          </p:nvPr>
        </p:nvSpPr>
        <p:spPr>
          <a:xfrm>
            <a:off x="5624654" y="0"/>
            <a:ext cx="4301207" cy="340264"/>
          </a:xfrm>
          <a:prstGeom prst="rect">
            <a:avLst/>
          </a:prstGeom>
        </p:spPr>
        <p:txBody>
          <a:bodyPr vert="horz" lIns="92153" tIns="46077" rIns="92153" bIns="46077" rtlCol="0"/>
          <a:lstStyle>
            <a:lvl1pPr algn="r">
              <a:defRPr sz="1200"/>
            </a:lvl1pPr>
          </a:lstStyle>
          <a:p>
            <a:fld id="{AD8FF4A4-9EEF-46C5-8480-608288E95457}" type="datetimeFigureOut">
              <a:rPr lang="en-US" smtClean="0"/>
              <a:pPr/>
              <a:t>7/26/2014</a:t>
            </a:fld>
            <a:endParaRPr lang="en-GB"/>
          </a:p>
        </p:txBody>
      </p:sp>
      <p:sp>
        <p:nvSpPr>
          <p:cNvPr id="4" name="Slide Image Placeholder 3"/>
          <p:cNvSpPr>
            <a:spLocks noGrp="1" noRot="1" noChangeAspect="1"/>
          </p:cNvSpPr>
          <p:nvPr>
            <p:ph type="sldImg" idx="2"/>
          </p:nvPr>
        </p:nvSpPr>
        <p:spPr>
          <a:xfrm>
            <a:off x="3263900" y="509588"/>
            <a:ext cx="3400425" cy="2549525"/>
          </a:xfrm>
          <a:prstGeom prst="rect">
            <a:avLst/>
          </a:prstGeom>
          <a:noFill/>
          <a:ln w="12700">
            <a:solidFill>
              <a:prstClr val="black"/>
            </a:solidFill>
          </a:ln>
        </p:spPr>
        <p:txBody>
          <a:bodyPr vert="horz" lIns="92153" tIns="46077" rIns="92153" bIns="46077" rtlCol="0" anchor="ctr"/>
          <a:lstStyle/>
          <a:p>
            <a:endParaRPr lang="en-GB"/>
          </a:p>
        </p:txBody>
      </p:sp>
      <p:sp>
        <p:nvSpPr>
          <p:cNvPr id="5" name="Notes Placeholder 4"/>
          <p:cNvSpPr>
            <a:spLocks noGrp="1"/>
          </p:cNvSpPr>
          <p:nvPr>
            <p:ph type="body" sz="quarter" idx="3"/>
          </p:nvPr>
        </p:nvSpPr>
        <p:spPr>
          <a:xfrm>
            <a:off x="992587" y="3228705"/>
            <a:ext cx="7943053" cy="3059117"/>
          </a:xfrm>
          <a:prstGeom prst="rect">
            <a:avLst/>
          </a:prstGeom>
        </p:spPr>
        <p:txBody>
          <a:bodyPr vert="horz" lIns="92153" tIns="46077" rIns="92153" bIns="46077"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6456324"/>
            <a:ext cx="4301207" cy="340264"/>
          </a:xfrm>
          <a:prstGeom prst="rect">
            <a:avLst/>
          </a:prstGeom>
        </p:spPr>
        <p:txBody>
          <a:bodyPr vert="horz" lIns="92153" tIns="46077" rIns="92153" bIns="46077" rtlCol="0" anchor="b"/>
          <a:lstStyle>
            <a:lvl1pPr algn="l">
              <a:defRPr sz="1200"/>
            </a:lvl1pPr>
          </a:lstStyle>
          <a:p>
            <a:endParaRPr lang="en-GB"/>
          </a:p>
        </p:txBody>
      </p:sp>
      <p:sp>
        <p:nvSpPr>
          <p:cNvPr id="7" name="Slide Number Placeholder 6"/>
          <p:cNvSpPr>
            <a:spLocks noGrp="1"/>
          </p:cNvSpPr>
          <p:nvPr>
            <p:ph type="sldNum" sz="quarter" idx="5"/>
          </p:nvPr>
        </p:nvSpPr>
        <p:spPr>
          <a:xfrm>
            <a:off x="5624654" y="6456324"/>
            <a:ext cx="4301207" cy="340264"/>
          </a:xfrm>
          <a:prstGeom prst="rect">
            <a:avLst/>
          </a:prstGeom>
        </p:spPr>
        <p:txBody>
          <a:bodyPr vert="horz" lIns="92153" tIns="46077" rIns="92153" bIns="46077" rtlCol="0" anchor="b"/>
          <a:lstStyle>
            <a:lvl1pPr algn="r">
              <a:defRPr sz="1200"/>
            </a:lvl1pPr>
          </a:lstStyle>
          <a:p>
            <a:fld id="{A54E3CFB-C12D-4DBD-99F8-5E5E0D05872F}" type="slidenum">
              <a:rPr lang="en-GB" smtClean="0"/>
              <a:pPr/>
              <a:t>‹#›</a:t>
            </a:fld>
            <a:endParaRPr lang="en-GB"/>
          </a:p>
        </p:txBody>
      </p:sp>
    </p:spTree>
    <p:extLst>
      <p:ext uri="{BB962C8B-B14F-4D97-AF65-F5344CB8AC3E}">
        <p14:creationId xmlns:p14="http://schemas.microsoft.com/office/powerpoint/2010/main" val="330048542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A54E3CFB-C12D-4DBD-99F8-5E5E0D05872F}" type="slidenum">
              <a:rPr lang="en-GB" smtClean="0"/>
              <a:pPr/>
              <a:t>1</a:t>
            </a:fld>
            <a:endParaRPr lang="en-GB"/>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A54E3CFB-C12D-4DBD-99F8-5E5E0D05872F}" type="slidenum">
              <a:rPr lang="en-GB" smtClean="0"/>
              <a:pPr/>
              <a:t>3</a:t>
            </a:fld>
            <a:endParaRPr lang="en-GB"/>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A54E3CFB-C12D-4DBD-99F8-5E5E0D05872F}" type="slidenum">
              <a:rPr lang="en-GB" smtClean="0"/>
              <a:pPr/>
              <a:t>32</a:t>
            </a:fld>
            <a:endParaRPr lang="en-GB"/>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BrookeWeston">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latin typeface="Calibri" pitchFamily="34" charset="0"/>
              <a:cs typeface="Calibri" pitchFamily="34" charset="0"/>
            </a:endParaRPr>
          </a:p>
        </p:txBody>
      </p:sp>
      <p:sp>
        <p:nvSpPr>
          <p:cNvPr id="9" name="Title 8"/>
          <p:cNvSpPr>
            <a:spLocks noGrp="1"/>
          </p:cNvSpPr>
          <p:nvPr>
            <p:ph type="ctrTitle"/>
          </p:nvPr>
        </p:nvSpPr>
        <p:spPr>
          <a:xfrm>
            <a:off x="685800" y="214290"/>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latin typeface="Calibri" pitchFamily="34" charset="0"/>
                <a:cs typeface="Calibri" pitchFamily="34" charset="0"/>
              </a:defRPr>
            </a:lvl1pPr>
            <a:extLst/>
          </a:lstStyle>
          <a:p>
            <a:r>
              <a:rPr kumimoji="0" lang="en-US" smtClean="0"/>
              <a:t>Click to edit Master 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latin typeface="Calibri" pitchFamily="34" charset="0"/>
                <a:cs typeface="Calibri" pitchFamily="34" charset="0"/>
              </a:endParaRPr>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latin typeface="Calibri" pitchFamily="34" charset="0"/>
                <a:cs typeface="Calibri" pitchFamily="34" charset="0"/>
              </a:endParaRPr>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latin typeface="Calibri" pitchFamily="34" charset="0"/>
                <a:cs typeface="Calibri" pitchFamily="34" charset="0"/>
              </a:endParaRPr>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13" name="Footer Placeholder 18"/>
          <p:cNvSpPr txBox="1">
            <a:spLocks/>
          </p:cNvSpPr>
          <p:nvPr/>
        </p:nvSpPr>
        <p:spPr>
          <a:xfrm>
            <a:off x="142844" y="6492875"/>
            <a:ext cx="729993" cy="365125"/>
          </a:xfrm>
          <a:prstGeom prst="rect">
            <a:avLst/>
          </a:prstGeom>
        </p:spPr>
        <p:txBody>
          <a:bodyPr/>
          <a:ls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200" b="1" i="0" u="none" strike="noStrike" kern="1200" cap="none" spc="0" normalizeH="0" baseline="0" noProof="0" dirty="0">
              <a:ln>
                <a:noFill/>
              </a:ln>
              <a:solidFill>
                <a:schemeClr val="accent1">
                  <a:tint val="20000"/>
                </a:schemeClr>
              </a:solidFill>
              <a:effectLst/>
              <a:uLnTx/>
              <a:uFillTx/>
              <a:latin typeface="Calibri" pitchFamily="34" charset="0"/>
              <a:ea typeface="+mn-ea"/>
              <a:cs typeface="Calibri" pitchFamily="34" charset="0"/>
            </a:endParaRPr>
          </a:p>
        </p:txBody>
      </p:sp>
      <p:sp>
        <p:nvSpPr>
          <p:cNvPr id="17" name="Subtitle 16"/>
          <p:cNvSpPr>
            <a:spLocks noGrp="1"/>
          </p:cNvSpPr>
          <p:nvPr>
            <p:ph type="subTitle" idx="1"/>
          </p:nvPr>
        </p:nvSpPr>
        <p:spPr>
          <a:xfrm>
            <a:off x="871566" y="5515444"/>
            <a:ext cx="7772400" cy="1199704"/>
          </a:xfrm>
        </p:spPr>
        <p:txBody>
          <a:bodyPr lIns="45720" rIns="45720"/>
          <a:lstStyle>
            <a:lvl1pPr marL="0" marR="64008" indent="0" algn="r">
              <a:buNone/>
              <a:defRPr b="1">
                <a:solidFill>
                  <a:schemeClr val="bg1"/>
                </a:solidFill>
                <a:latin typeface="Calibri" pitchFamily="34" charset="0"/>
                <a:cs typeface="Calibri" pitchFamily="34" charset="0"/>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dirty="0"/>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251520" y="1268760"/>
            <a:ext cx="8712968" cy="5112568"/>
          </a:xfrm>
        </p:spPr>
        <p:txBody>
          <a:bodyPr/>
          <a:lstStyle>
            <a:lvl1pPr>
              <a:defRPr>
                <a:latin typeface="Calibri" pitchFamily="34" charset="0"/>
                <a:cs typeface="Calibri" pitchFamily="34" charset="0"/>
              </a:defRPr>
            </a:lvl1pPr>
            <a:lvl2pPr>
              <a:defRPr>
                <a:latin typeface="Calibri" pitchFamily="34" charset="0"/>
                <a:cs typeface="Calibri" pitchFamily="34" charset="0"/>
              </a:defRPr>
            </a:lvl2pPr>
            <a:lvl3pPr>
              <a:defRPr>
                <a:latin typeface="Calibri" pitchFamily="34" charset="0"/>
                <a:cs typeface="Calibri" pitchFamily="34" charset="0"/>
              </a:defRPr>
            </a:lvl3pPr>
            <a:lvl4pPr>
              <a:defRPr>
                <a:latin typeface="Calibri" pitchFamily="34" charset="0"/>
                <a:cs typeface="Calibri" pitchFamily="34" charset="0"/>
              </a:defRPr>
            </a:lvl4pPr>
            <a:lvl5pPr>
              <a:defRPr>
                <a:latin typeface="Calibri" pitchFamily="34" charset="0"/>
                <a:cs typeface="Calibri" pitchFamily="34" charset="0"/>
              </a:defRPr>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dirty="0"/>
          </a:p>
        </p:txBody>
      </p:sp>
      <p:sp>
        <p:nvSpPr>
          <p:cNvPr id="7" name="Title 6"/>
          <p:cNvSpPr>
            <a:spLocks noGrp="1"/>
          </p:cNvSpPr>
          <p:nvPr>
            <p:ph type="title"/>
          </p:nvPr>
        </p:nvSpPr>
        <p:spPr>
          <a:xfrm>
            <a:off x="251520" y="548680"/>
            <a:ext cx="8712968" cy="648072"/>
          </a:xfrm>
        </p:spPr>
        <p:txBody>
          <a:bodyPr rtlCol="0">
            <a:normAutofit/>
          </a:bodyPr>
          <a:lstStyle>
            <a:lvl1pPr>
              <a:defRPr sz="4000">
                <a:latin typeface="Calibri" pitchFamily="34" charset="0"/>
                <a:cs typeface="Calibri" pitchFamily="34" charset="0"/>
              </a:defRPr>
            </a:lvl1pPr>
            <a:extLst/>
          </a:lstStyle>
          <a:p>
            <a:r>
              <a:rPr kumimoji="0" lang="en-US" smtClean="0"/>
              <a:t>Click to edit Master title style</a:t>
            </a:r>
            <a:endParaRPr kumimoji="0" lang="en-US" dirty="0"/>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latin typeface="Calibri" pitchFamily="34" charset="0"/>
                <a:cs typeface="Calibri" pitchFamily="34" charset="0"/>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latin typeface="Calibri" pitchFamily="34" charset="0"/>
                <a:cs typeface="Calibri" pitchFamily="34" charset="0"/>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latin typeface="Calibri" pitchFamily="34" charset="0"/>
              <a:cs typeface="Calibri" pitchFamily="34" charset="0"/>
            </a:endParaRPr>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latin typeface="Calibri" pitchFamily="34" charset="0"/>
              <a:cs typeface="Calibri" pitchFamily="34" charset="0"/>
            </a:endParaRPr>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179512" y="1340768"/>
            <a:ext cx="4316288" cy="4525963"/>
          </a:xfrm>
        </p:spPr>
        <p:txBody>
          <a:bodyPr/>
          <a:lstStyle>
            <a:lvl1pPr>
              <a:defRPr sz="2800">
                <a:latin typeface="Calibri" pitchFamily="34" charset="0"/>
                <a:cs typeface="Calibri" pitchFamily="34" charset="0"/>
              </a:defRPr>
            </a:lvl1pPr>
            <a:lvl2pPr>
              <a:defRPr sz="2400">
                <a:latin typeface="Calibri" pitchFamily="34" charset="0"/>
                <a:cs typeface="Calibri" pitchFamily="34" charset="0"/>
              </a:defRPr>
            </a:lvl2pPr>
            <a:lvl3pPr>
              <a:defRPr sz="2000">
                <a:latin typeface="Calibri" pitchFamily="34" charset="0"/>
                <a:cs typeface="Calibri" pitchFamily="34" charset="0"/>
              </a:defRPr>
            </a:lvl3pPr>
            <a:lvl4pPr>
              <a:defRPr sz="1800">
                <a:latin typeface="Calibri" pitchFamily="34" charset="0"/>
                <a:cs typeface="Calibri" pitchFamily="34" charset="0"/>
              </a:defRPr>
            </a:lvl4pPr>
            <a:lvl5pPr>
              <a:defRPr sz="1800">
                <a:latin typeface="Calibri" pitchFamily="34" charset="0"/>
                <a:cs typeface="Calibri" pitchFamily="34" charset="0"/>
              </a:defRPr>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dirty="0"/>
          </a:p>
        </p:txBody>
      </p:sp>
      <p:sp>
        <p:nvSpPr>
          <p:cNvPr id="4" name="Content Placeholder 3"/>
          <p:cNvSpPr>
            <a:spLocks noGrp="1"/>
          </p:cNvSpPr>
          <p:nvPr>
            <p:ph sz="half" idx="2"/>
          </p:nvPr>
        </p:nvSpPr>
        <p:spPr>
          <a:xfrm>
            <a:off x="4648200" y="1340768"/>
            <a:ext cx="4244280" cy="4525963"/>
          </a:xfrm>
        </p:spPr>
        <p:txBody>
          <a:bodyPr/>
          <a:lstStyle>
            <a:lvl1pPr>
              <a:defRPr sz="2800">
                <a:latin typeface="Calibri" pitchFamily="34" charset="0"/>
                <a:cs typeface="Calibri" pitchFamily="34" charset="0"/>
              </a:defRPr>
            </a:lvl1pPr>
            <a:lvl2pPr>
              <a:defRPr sz="2400">
                <a:latin typeface="Calibri" pitchFamily="34" charset="0"/>
                <a:cs typeface="Calibri" pitchFamily="34" charset="0"/>
              </a:defRPr>
            </a:lvl2pPr>
            <a:lvl3pPr>
              <a:defRPr sz="2000">
                <a:latin typeface="Calibri" pitchFamily="34" charset="0"/>
                <a:cs typeface="Calibri" pitchFamily="34" charset="0"/>
              </a:defRPr>
            </a:lvl3pPr>
            <a:lvl4pPr>
              <a:defRPr sz="1800">
                <a:latin typeface="Calibri" pitchFamily="34" charset="0"/>
                <a:cs typeface="Calibri" pitchFamily="34" charset="0"/>
              </a:defRPr>
            </a:lvl4pPr>
            <a:lvl5pPr>
              <a:defRPr sz="1800">
                <a:latin typeface="Calibri" pitchFamily="34" charset="0"/>
                <a:cs typeface="Calibri" pitchFamily="34" charset="0"/>
              </a:defRPr>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8" name="Title 7"/>
          <p:cNvSpPr>
            <a:spLocks noGrp="1"/>
          </p:cNvSpPr>
          <p:nvPr>
            <p:ph type="title"/>
          </p:nvPr>
        </p:nvSpPr>
        <p:spPr>
          <a:xfrm>
            <a:off x="179512" y="476672"/>
            <a:ext cx="8712968" cy="720080"/>
          </a:xfrm>
        </p:spPr>
        <p:txBody>
          <a:bodyPr rtlCol="0">
            <a:normAutofit/>
          </a:bodyPr>
          <a:lstStyle>
            <a:lvl1pPr algn="l" rtl="0" eaLnBrk="1" latinLnBrk="0" hangingPunct="1">
              <a:spcBef>
                <a:spcPct val="0"/>
              </a:spcBef>
              <a:buNone/>
              <a:defRPr kumimoji="0" lang="en-US" sz="4000" b="1" kern="1200" dirty="0">
                <a:solidFill>
                  <a:schemeClr val="tx2"/>
                </a:solidFill>
                <a:effectLst>
                  <a:outerShdw blurRad="31750" dist="25400" dir="5400000" algn="tl" rotWithShape="0">
                    <a:srgbClr val="000000">
                      <a:alpha val="25000"/>
                    </a:srgbClr>
                  </a:outerShdw>
                </a:effectLst>
                <a:latin typeface="Calibri" pitchFamily="34" charset="0"/>
                <a:ea typeface="+mj-ea"/>
                <a:cs typeface="Calibri" pitchFamily="34" charset="0"/>
              </a:defRPr>
            </a:lvl1pPr>
            <a:extLst/>
          </a:lstStyle>
          <a:p>
            <a:r>
              <a:rPr kumimoji="0" lang="en-US" smtClean="0"/>
              <a:t>Click to edit Master title style</a:t>
            </a:r>
            <a:endParaRPr kumimoji="0" lang="en-US" dirty="0"/>
          </a:p>
        </p:txBody>
      </p:sp>
      <p:pic>
        <p:nvPicPr>
          <p:cNvPr id="5" name="Picture 4" descr="right.gif">
            <a:hlinkClick r:id="" action="ppaction://noaction"/>
          </p:cNvPr>
          <p:cNvPicPr>
            <a:picLocks noChangeAspect="1"/>
          </p:cNvPicPr>
          <p:nvPr/>
        </p:nvPicPr>
        <p:blipFill>
          <a:blip r:embed="rId2" cstate="print"/>
          <a:stretch>
            <a:fillRect/>
          </a:stretch>
        </p:blipFill>
        <p:spPr>
          <a:xfrm>
            <a:off x="8727504" y="6432376"/>
            <a:ext cx="381000" cy="381000"/>
          </a:xfrm>
          <a:prstGeom prst="rect">
            <a:avLst/>
          </a:prstGeom>
        </p:spPr>
      </p:pic>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6" name="Title 5"/>
          <p:cNvSpPr>
            <a:spLocks noGrp="1"/>
          </p:cNvSpPr>
          <p:nvPr>
            <p:ph type="title"/>
          </p:nvPr>
        </p:nvSpPr>
        <p:spPr>
          <a:xfrm>
            <a:off x="457200" y="411504"/>
            <a:ext cx="8229600" cy="857256"/>
          </a:xfrm>
        </p:spPr>
        <p:txBody>
          <a:bodyPr rtlCol="0"/>
          <a:lstStyle>
            <a:lvl1pPr>
              <a:defRPr>
                <a:latin typeface="Calibri" pitchFamily="34" charset="0"/>
                <a:cs typeface="Calibri" pitchFamily="34" charset="0"/>
              </a:defRPr>
            </a:lvl1pPr>
            <a:extLst/>
          </a:lstStyle>
          <a:p>
            <a:r>
              <a:rPr kumimoji="0" lang="en-US" smtClean="0"/>
              <a:t>Click to edit Master title style</a:t>
            </a:r>
            <a:endParaRPr kumimoji="0" lang="en-US"/>
          </a:p>
        </p:txBody>
      </p:sp>
      <p:pic>
        <p:nvPicPr>
          <p:cNvPr id="3" name="Picture 2" descr="right.gif">
            <a:hlinkClick r:id="" action="ppaction://noaction"/>
          </p:cNvPr>
          <p:cNvPicPr>
            <a:picLocks noChangeAspect="1"/>
          </p:cNvPicPr>
          <p:nvPr/>
        </p:nvPicPr>
        <p:blipFill>
          <a:blip r:embed="rId2" cstate="print"/>
          <a:stretch>
            <a:fillRect/>
          </a:stretch>
        </p:blipFill>
        <p:spPr>
          <a:xfrm>
            <a:off x="8727504" y="6432376"/>
            <a:ext cx="381000" cy="381000"/>
          </a:xfrm>
          <a:prstGeom prst="rect">
            <a:avLst/>
          </a:prstGeom>
        </p:spPr>
      </p:pic>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objAndTx">
  <p:cSld name="Title, Content and Text">
    <p:spTree>
      <p:nvGrpSpPr>
        <p:cNvPr id="1" name=""/>
        <p:cNvGrpSpPr/>
        <p:nvPr/>
      </p:nvGrpSpPr>
      <p:grpSpPr>
        <a:xfrm>
          <a:off x="0" y="0"/>
          <a:ext cx="0" cy="0"/>
          <a:chOff x="0" y="0"/>
          <a:chExt cx="0" cy="0"/>
        </a:xfrm>
      </p:grpSpPr>
      <p:sp>
        <p:nvSpPr>
          <p:cNvPr id="2" name="Title 1"/>
          <p:cNvSpPr>
            <a:spLocks noGrp="1"/>
          </p:cNvSpPr>
          <p:nvPr>
            <p:ph type="title"/>
          </p:nvPr>
        </p:nvSpPr>
        <p:spPr>
          <a:xfrm>
            <a:off x="251520" y="260648"/>
            <a:ext cx="8712968" cy="928694"/>
          </a:xfrm>
        </p:spPr>
        <p:txBody>
          <a:bodyPr/>
          <a:lstStyle/>
          <a:p>
            <a:r>
              <a:rPr lang="en-US" smtClean="0"/>
              <a:t>Click to edit Master title style</a:t>
            </a:r>
            <a:endParaRPr lang="en-GB" dirty="0"/>
          </a:p>
        </p:txBody>
      </p:sp>
      <p:sp>
        <p:nvSpPr>
          <p:cNvPr id="3" name="Content Placeholder 2"/>
          <p:cNvSpPr>
            <a:spLocks noGrp="1"/>
          </p:cNvSpPr>
          <p:nvPr>
            <p:ph sz="half" idx="1"/>
          </p:nvPr>
        </p:nvSpPr>
        <p:spPr>
          <a:xfrm>
            <a:off x="251520" y="1335962"/>
            <a:ext cx="4244280" cy="45339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4" name="Text Placeholder 3"/>
          <p:cNvSpPr>
            <a:spLocks noGrp="1"/>
          </p:cNvSpPr>
          <p:nvPr>
            <p:ph type="body" sz="half" idx="2"/>
          </p:nvPr>
        </p:nvSpPr>
        <p:spPr>
          <a:xfrm>
            <a:off x="4648200" y="1335962"/>
            <a:ext cx="4316288" cy="45339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pic>
        <p:nvPicPr>
          <p:cNvPr id="5" name="Picture 4" descr="right.gif">
            <a:hlinkClick r:id="" action="ppaction://noaction"/>
          </p:cNvPr>
          <p:cNvPicPr>
            <a:picLocks noChangeAspect="1"/>
          </p:cNvPicPr>
          <p:nvPr/>
        </p:nvPicPr>
        <p:blipFill>
          <a:blip r:embed="rId2" cstate="print"/>
          <a:stretch>
            <a:fillRect/>
          </a:stretch>
        </p:blipFill>
        <p:spPr>
          <a:xfrm>
            <a:off x="8727504" y="6432376"/>
            <a:ext cx="381000" cy="381000"/>
          </a:xfrm>
          <a:prstGeom prst="rect">
            <a:avLst/>
          </a:prstGeom>
        </p:spPr>
      </p:pic>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51520" y="548680"/>
            <a:ext cx="8707668" cy="796908"/>
          </a:xfrm>
        </p:spPr>
        <p:txBody>
          <a:bodyPr/>
          <a:lstStyle/>
          <a:p>
            <a:r>
              <a:rPr lang="en-US" smtClean="0"/>
              <a:t>Click to edit Master title style</a:t>
            </a:r>
            <a:endParaRPr lang="en-GB" dirty="0"/>
          </a:p>
        </p:txBody>
      </p:sp>
      <p:sp>
        <p:nvSpPr>
          <p:cNvPr id="3" name="Text Placeholder 2"/>
          <p:cNvSpPr>
            <a:spLocks noGrp="1"/>
          </p:cNvSpPr>
          <p:nvPr>
            <p:ph type="body" sz="half" idx="1"/>
          </p:nvPr>
        </p:nvSpPr>
        <p:spPr>
          <a:xfrm>
            <a:off x="323528" y="1477374"/>
            <a:ext cx="4305944" cy="45339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4" name="Content Placeholder 3"/>
          <p:cNvSpPr>
            <a:spLocks noGrp="1"/>
          </p:cNvSpPr>
          <p:nvPr>
            <p:ph sz="half" idx="2"/>
          </p:nvPr>
        </p:nvSpPr>
        <p:spPr>
          <a:xfrm>
            <a:off x="4788024" y="1496772"/>
            <a:ext cx="4032448" cy="45339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pic>
        <p:nvPicPr>
          <p:cNvPr id="5" name="Picture 4" descr="right.gif">
            <a:hlinkClick r:id="" action="ppaction://noaction"/>
          </p:cNvPr>
          <p:cNvPicPr>
            <a:picLocks noChangeAspect="1"/>
          </p:cNvPicPr>
          <p:nvPr/>
        </p:nvPicPr>
        <p:blipFill>
          <a:blip r:embed="rId2" cstate="print"/>
          <a:stretch>
            <a:fillRect/>
          </a:stretch>
        </p:blipFill>
        <p:spPr>
          <a:xfrm>
            <a:off x="8727504" y="6432376"/>
            <a:ext cx="381000" cy="381000"/>
          </a:xfrm>
          <a:prstGeom prst="rect">
            <a:avLst/>
          </a:prstGeom>
        </p:spPr>
      </p:pic>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13" Type="http://schemas.openxmlformats.org/officeDocument/2006/relationships/slide" Target="../slides/slide6.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 Target="../slides/slide32.xml"/><Relationship Id="rId17" Type="http://schemas.openxmlformats.org/officeDocument/2006/relationships/slide" Target="../slides/slide31.xml"/><Relationship Id="rId2" Type="http://schemas.openxmlformats.org/officeDocument/2006/relationships/slideLayout" Target="../slideLayouts/slideLayout2.xml"/><Relationship Id="rId16" Type="http://schemas.openxmlformats.org/officeDocument/2006/relationships/slide" Target="../slides/slide28.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 Target="../slides/slide2.xml"/><Relationship Id="rId5" Type="http://schemas.openxmlformats.org/officeDocument/2006/relationships/slideLayout" Target="../slideLayouts/slideLayout5.xml"/><Relationship Id="rId15" Type="http://schemas.openxmlformats.org/officeDocument/2006/relationships/slide" Target="../slides/slide8.xml"/><Relationship Id="rId10" Type="http://schemas.openxmlformats.org/officeDocument/2006/relationships/slide" Target="../slides/slide3.xml"/><Relationship Id="rId4" Type="http://schemas.openxmlformats.org/officeDocument/2006/relationships/slideLayout" Target="../slideLayouts/slideLayout4.xml"/><Relationship Id="rId9" Type="http://schemas.openxmlformats.org/officeDocument/2006/relationships/image" Target="../media/image1.jpeg"/><Relationship Id="rId14" Type="http://schemas.openxmlformats.org/officeDocument/2006/relationships/slide" Target="../slides/slide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latin typeface="Calibri" pitchFamily="34" charset="0"/>
              <a:cs typeface="Calibri" pitchFamily="34" charset="0"/>
            </a:endParaRPr>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latin typeface="Calibri" pitchFamily="34" charset="0"/>
              <a:cs typeface="Calibri" pitchFamily="34" charset="0"/>
            </a:endParaRPr>
          </a:p>
        </p:txBody>
      </p:sp>
      <p:sp>
        <p:nvSpPr>
          <p:cNvPr id="14" name="Right Triangle 13"/>
          <p:cNvSpPr>
            <a:spLocks/>
          </p:cNvSpPr>
          <p:nvPr/>
        </p:nvSpPr>
        <p:spPr bwMode="auto">
          <a:xfrm>
            <a:off x="-6042" y="5791253"/>
            <a:ext cx="3402314" cy="1080868"/>
          </a:xfrm>
          <a:prstGeom prst="rtTriangle">
            <a:avLst/>
          </a:prstGeom>
          <a:blipFill>
            <a:blip r:embed="rId9"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latin typeface="Calibri" pitchFamily="34" charset="0"/>
              <a:cs typeface="Calibri" pitchFamily="34" charset="0"/>
            </a:endParaRPr>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251520" y="404664"/>
            <a:ext cx="8424936" cy="648072"/>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dirty="0"/>
          </a:p>
        </p:txBody>
      </p:sp>
      <p:sp>
        <p:nvSpPr>
          <p:cNvPr id="30" name="Text Placeholder 29"/>
          <p:cNvSpPr>
            <a:spLocks noGrp="1"/>
          </p:cNvSpPr>
          <p:nvPr>
            <p:ph type="body" idx="1"/>
          </p:nvPr>
        </p:nvSpPr>
        <p:spPr>
          <a:xfrm>
            <a:off x="251520" y="1123515"/>
            <a:ext cx="8435280" cy="5329821"/>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1" name="Footer Placeholder 18"/>
          <p:cNvSpPr txBox="1">
            <a:spLocks/>
          </p:cNvSpPr>
          <p:nvPr/>
        </p:nvSpPr>
        <p:spPr>
          <a:xfrm>
            <a:off x="71406" y="6635775"/>
            <a:ext cx="729993" cy="365125"/>
          </a:xfrm>
          <a:prstGeom prst="rect">
            <a:avLst/>
          </a:prstGeom>
        </p:spPr>
        <p:txBody>
          <a:bodyPr/>
          <a:ls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200" b="1" i="0" u="none" strike="noStrike" kern="1200" cap="none" spc="0" normalizeH="0" baseline="0" noProof="0" dirty="0">
              <a:ln>
                <a:noFill/>
              </a:ln>
              <a:solidFill>
                <a:schemeClr val="accent1">
                  <a:tint val="20000"/>
                </a:schemeClr>
              </a:solidFill>
              <a:effectLst/>
              <a:uLnTx/>
              <a:uFillTx/>
              <a:latin typeface="Calibri" pitchFamily="34" charset="0"/>
              <a:ea typeface="+mn-ea"/>
              <a:cs typeface="Calibri" pitchFamily="34" charset="0"/>
            </a:endParaRPr>
          </a:p>
        </p:txBody>
      </p:sp>
      <p:sp>
        <p:nvSpPr>
          <p:cNvPr id="16" name="Round Same Side Corner Rectangle 15">
            <a:hlinkClick r:id="rId10" action="ppaction://hlinksldjump"/>
          </p:cNvPr>
          <p:cNvSpPr/>
          <p:nvPr userDrawn="1"/>
        </p:nvSpPr>
        <p:spPr>
          <a:xfrm>
            <a:off x="35496" y="6572818"/>
            <a:ext cx="792088" cy="28518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pPr algn="ctr"/>
            <a:r>
              <a:rPr lang="en-GB" sz="1200" b="1" dirty="0" smtClean="0">
                <a:solidFill>
                  <a:schemeClr val="bg1"/>
                </a:solidFill>
                <a:latin typeface="Calibri" pitchFamily="34" charset="0"/>
                <a:cs typeface="Calibri" pitchFamily="34" charset="0"/>
              </a:rPr>
              <a:t>Scenario</a:t>
            </a:r>
            <a:endParaRPr lang="en-GB" sz="1300" b="1" dirty="0">
              <a:solidFill>
                <a:schemeClr val="bg1"/>
              </a:solidFill>
              <a:latin typeface="Calibri" pitchFamily="34" charset="0"/>
              <a:cs typeface="Calibri" pitchFamily="34" charset="0"/>
            </a:endParaRPr>
          </a:p>
        </p:txBody>
      </p:sp>
      <p:sp>
        <p:nvSpPr>
          <p:cNvPr id="17" name="Round Same Side Corner Rectangle 16">
            <a:hlinkClick r:id="rId11" action="ppaction://hlinksldjump"/>
          </p:cNvPr>
          <p:cNvSpPr/>
          <p:nvPr userDrawn="1"/>
        </p:nvSpPr>
        <p:spPr>
          <a:xfrm>
            <a:off x="827584" y="6569968"/>
            <a:ext cx="72008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300" b="1" dirty="0" smtClean="0">
                <a:latin typeface="Calibri" pitchFamily="34" charset="0"/>
                <a:cs typeface="Calibri" pitchFamily="34" charset="0"/>
              </a:rPr>
              <a:t>Criteria</a:t>
            </a:r>
            <a:endParaRPr lang="en-GB" sz="1300" b="1" dirty="0">
              <a:latin typeface="Calibri" pitchFamily="34" charset="0"/>
              <a:cs typeface="Calibri" pitchFamily="34" charset="0"/>
            </a:endParaRPr>
          </a:p>
        </p:txBody>
      </p:sp>
      <p:sp>
        <p:nvSpPr>
          <p:cNvPr id="18" name="Round Same Side Corner Rectangle 17">
            <a:hlinkClick r:id="rId12" action="ppaction://hlinksldjump"/>
          </p:cNvPr>
          <p:cNvSpPr/>
          <p:nvPr userDrawn="1"/>
        </p:nvSpPr>
        <p:spPr>
          <a:xfrm>
            <a:off x="1547664" y="6569968"/>
            <a:ext cx="648072"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400" b="1" dirty="0" smtClean="0">
                <a:latin typeface="Calibri" pitchFamily="34" charset="0"/>
                <a:cs typeface="Calibri" pitchFamily="34" charset="0"/>
              </a:rPr>
              <a:t>Tasks</a:t>
            </a:r>
            <a:endParaRPr lang="en-GB" sz="1600" b="1" dirty="0">
              <a:latin typeface="Calibri" pitchFamily="34" charset="0"/>
              <a:cs typeface="Calibri" pitchFamily="34" charset="0"/>
            </a:endParaRPr>
          </a:p>
        </p:txBody>
      </p:sp>
      <p:sp>
        <p:nvSpPr>
          <p:cNvPr id="19" name="Round Same Side Corner Rectangle 18">
            <a:hlinkClick r:id="rId10" action="ppaction://hlinksldjump"/>
          </p:cNvPr>
          <p:cNvSpPr/>
          <p:nvPr userDrawn="1"/>
        </p:nvSpPr>
        <p:spPr>
          <a:xfrm>
            <a:off x="5760640" y="6559993"/>
            <a:ext cx="1403648" cy="288032"/>
          </a:xfrm>
          <a:prstGeom prst="round2SameRect">
            <a:avLst/>
          </a:prstGeom>
        </p:spPr>
        <p:style>
          <a:lnRef idx="2">
            <a:schemeClr val="accent6"/>
          </a:lnRef>
          <a:fillRef idx="1">
            <a:schemeClr val="lt1"/>
          </a:fillRef>
          <a:effectRef idx="0">
            <a:schemeClr val="accent6"/>
          </a:effectRef>
          <a:fontRef idx="minor">
            <a:schemeClr val="dk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solidFill>
                  <a:schemeClr val="tx1"/>
                </a:solidFill>
                <a:latin typeface="Calibri" pitchFamily="34" charset="0"/>
                <a:cs typeface="Calibri" pitchFamily="34" charset="0"/>
              </a:rPr>
              <a:t>Assessment</a:t>
            </a:r>
            <a:endParaRPr lang="en-GB" sz="1600" b="1" dirty="0">
              <a:solidFill>
                <a:schemeClr val="tx1"/>
              </a:solidFill>
              <a:latin typeface="Calibri" pitchFamily="34" charset="0"/>
              <a:cs typeface="Calibri" pitchFamily="34" charset="0"/>
            </a:endParaRPr>
          </a:p>
        </p:txBody>
      </p:sp>
      <p:sp>
        <p:nvSpPr>
          <p:cNvPr id="20" name="Round Same Side Corner Rectangle 19">
            <a:hlinkClick r:id="rId13" action="ppaction://hlinksldjump"/>
          </p:cNvPr>
          <p:cNvSpPr/>
          <p:nvPr userDrawn="1"/>
        </p:nvSpPr>
        <p:spPr>
          <a:xfrm>
            <a:off x="2195736" y="6569968"/>
            <a:ext cx="432048"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1</a:t>
            </a:r>
            <a:endParaRPr lang="en-GB" sz="1600" b="1" dirty="0">
              <a:latin typeface="Calibri" pitchFamily="34" charset="0"/>
              <a:cs typeface="Calibri" pitchFamily="34" charset="0"/>
            </a:endParaRPr>
          </a:p>
        </p:txBody>
      </p:sp>
      <p:sp>
        <p:nvSpPr>
          <p:cNvPr id="21" name="Round Same Side Corner Rectangle 20">
            <a:hlinkClick r:id="rId13" action="ppaction://hlinksldjump"/>
          </p:cNvPr>
          <p:cNvSpPr/>
          <p:nvPr userDrawn="1"/>
        </p:nvSpPr>
        <p:spPr>
          <a:xfrm>
            <a:off x="2627784" y="6569968"/>
            <a:ext cx="432048"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2</a:t>
            </a:r>
            <a:endParaRPr lang="en-GB" sz="1600" b="1" dirty="0">
              <a:latin typeface="Calibri" pitchFamily="34" charset="0"/>
              <a:cs typeface="Calibri" pitchFamily="34" charset="0"/>
            </a:endParaRPr>
          </a:p>
        </p:txBody>
      </p:sp>
      <p:sp>
        <p:nvSpPr>
          <p:cNvPr id="22" name="Round Same Side Corner Rectangle 21">
            <a:hlinkClick r:id="rId13" action="ppaction://hlinksldjump"/>
          </p:cNvPr>
          <p:cNvSpPr/>
          <p:nvPr userDrawn="1"/>
        </p:nvSpPr>
        <p:spPr>
          <a:xfrm>
            <a:off x="3059832" y="6569968"/>
            <a:ext cx="432048"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3</a:t>
            </a:r>
            <a:endParaRPr lang="en-GB" sz="1600" b="1" dirty="0">
              <a:latin typeface="Calibri" pitchFamily="34" charset="0"/>
              <a:cs typeface="Calibri" pitchFamily="34" charset="0"/>
            </a:endParaRPr>
          </a:p>
        </p:txBody>
      </p:sp>
      <p:sp>
        <p:nvSpPr>
          <p:cNvPr id="23" name="Round Same Side Corner Rectangle 22">
            <a:hlinkClick r:id="rId14" action="ppaction://hlinksldjump"/>
          </p:cNvPr>
          <p:cNvSpPr/>
          <p:nvPr userDrawn="1"/>
        </p:nvSpPr>
        <p:spPr>
          <a:xfrm>
            <a:off x="3491880" y="6569968"/>
            <a:ext cx="36004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4</a:t>
            </a:r>
            <a:endParaRPr lang="en-GB" sz="1600" b="1" dirty="0">
              <a:latin typeface="Calibri" pitchFamily="34" charset="0"/>
              <a:cs typeface="Calibri" pitchFamily="34" charset="0"/>
            </a:endParaRPr>
          </a:p>
        </p:txBody>
      </p:sp>
      <p:sp>
        <p:nvSpPr>
          <p:cNvPr id="24" name="Round Same Side Corner Rectangle 23">
            <a:hlinkClick r:id="rId15" action="ppaction://hlinksldjump"/>
          </p:cNvPr>
          <p:cNvSpPr/>
          <p:nvPr userDrawn="1"/>
        </p:nvSpPr>
        <p:spPr>
          <a:xfrm>
            <a:off x="3851920" y="6569968"/>
            <a:ext cx="36004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5</a:t>
            </a:r>
            <a:endParaRPr lang="en-GB" sz="1600" b="1" dirty="0">
              <a:latin typeface="Calibri" pitchFamily="34" charset="0"/>
              <a:cs typeface="Calibri" pitchFamily="34" charset="0"/>
            </a:endParaRPr>
          </a:p>
        </p:txBody>
      </p:sp>
      <p:sp>
        <p:nvSpPr>
          <p:cNvPr id="25" name="Round Same Side Corner Rectangle 24">
            <a:hlinkClick r:id="rId15" action="ppaction://hlinksldjump"/>
          </p:cNvPr>
          <p:cNvSpPr/>
          <p:nvPr userDrawn="1"/>
        </p:nvSpPr>
        <p:spPr>
          <a:xfrm>
            <a:off x="4211960" y="6569968"/>
            <a:ext cx="504056" cy="288032"/>
          </a:xfrm>
          <a:prstGeom prst="round2Same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6</a:t>
            </a:r>
            <a:endParaRPr lang="en-GB" sz="1600" b="1" dirty="0">
              <a:latin typeface="Calibri" pitchFamily="34" charset="0"/>
              <a:cs typeface="Calibri" pitchFamily="34" charset="0"/>
            </a:endParaRPr>
          </a:p>
        </p:txBody>
      </p:sp>
      <p:sp>
        <p:nvSpPr>
          <p:cNvPr id="26" name="Round Same Side Corner Rectangle 25">
            <a:hlinkClick r:id="rId16" action="ppaction://hlinksldjump"/>
          </p:cNvPr>
          <p:cNvSpPr/>
          <p:nvPr userDrawn="1"/>
        </p:nvSpPr>
        <p:spPr>
          <a:xfrm>
            <a:off x="4716016" y="6569968"/>
            <a:ext cx="504056" cy="288032"/>
          </a:xfrm>
          <a:prstGeom prst="round2Same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7</a:t>
            </a:r>
            <a:endParaRPr lang="en-GB" sz="1600" b="1" dirty="0">
              <a:latin typeface="Calibri" pitchFamily="34" charset="0"/>
              <a:cs typeface="Calibri" pitchFamily="34" charset="0"/>
            </a:endParaRPr>
          </a:p>
        </p:txBody>
      </p:sp>
      <p:sp>
        <p:nvSpPr>
          <p:cNvPr id="27" name="Round Same Side Corner Rectangle 26">
            <a:hlinkClick r:id="rId17" action="ppaction://hlinksldjump"/>
          </p:cNvPr>
          <p:cNvSpPr/>
          <p:nvPr userDrawn="1"/>
        </p:nvSpPr>
        <p:spPr>
          <a:xfrm>
            <a:off x="5220072" y="6569968"/>
            <a:ext cx="504056" cy="288032"/>
          </a:xfrm>
          <a:prstGeom prst="round2Same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a:latin typeface="Calibri" pitchFamily="34" charset="0"/>
                <a:cs typeface="Calibri" pitchFamily="34" charset="0"/>
              </a:rPr>
              <a:t>8</a:t>
            </a:r>
          </a:p>
        </p:txBody>
      </p:sp>
    </p:spTree>
  </p:cSld>
  <p:clrMap bg1="lt1" tx1="dk1" bg2="lt2" tx2="dk2" accent1="accent1" accent2="accent2" accent3="accent3" accent4="accent4" accent5="accent5" accent6="accent6" hlink="hlink" folHlink="folHlink"/>
  <p:sldLayoutIdLst>
    <p:sldLayoutId id="2147483765" r:id="rId1"/>
    <p:sldLayoutId id="2147483766" r:id="rId2"/>
    <p:sldLayoutId id="2147483767" r:id="rId3"/>
    <p:sldLayoutId id="2147483768" r:id="rId4"/>
    <p:sldLayoutId id="2147483769" r:id="rId5"/>
    <p:sldLayoutId id="2147483770" r:id="rId6"/>
    <p:sldLayoutId id="2147483771" r:id="rId7"/>
  </p:sldLayoutIdLst>
  <p:timing>
    <p:tnLst>
      <p:par>
        <p:cTn id="1" dur="indefinite" restart="never" nodeType="tmRoot"/>
      </p:par>
    </p:tnLst>
  </p:timing>
  <p:txStyles>
    <p:titleStyle>
      <a:lvl1pPr algn="l" rtl="0" eaLnBrk="1" latinLnBrk="0" hangingPunct="1">
        <a:spcBef>
          <a:spcPct val="0"/>
        </a:spcBef>
        <a:buNone/>
        <a:defRPr kumimoji="0" lang="en-US" sz="4000" b="1" kern="1200" dirty="0">
          <a:solidFill>
            <a:schemeClr val="tx2"/>
          </a:solidFill>
          <a:effectLst>
            <a:outerShdw blurRad="31750" dist="25400" dir="5400000" algn="tl" rotWithShape="0">
              <a:srgbClr val="000000">
                <a:alpha val="25000"/>
              </a:srgbClr>
            </a:outerShdw>
          </a:effectLst>
          <a:latin typeface="Calibri" pitchFamily="34" charset="0"/>
          <a:ea typeface="+mj-ea"/>
          <a:cs typeface="Calibri" pitchFamily="34" charset="0"/>
        </a:defRPr>
      </a:lvl1pPr>
      <a:extLst/>
    </p:titleStyle>
    <p:bodyStyle>
      <a:lvl1pPr marL="365760" indent="-256032" algn="l" rtl="0" eaLnBrk="1" latinLnBrk="0" hangingPunct="1">
        <a:spcBef>
          <a:spcPts val="0"/>
        </a:spcBef>
        <a:spcAft>
          <a:spcPts val="600"/>
        </a:spcAft>
        <a:buClr>
          <a:schemeClr val="accent1"/>
        </a:buClr>
        <a:buSzPct val="68000"/>
        <a:buFont typeface="Wingdings 3"/>
        <a:buChar char=""/>
        <a:defRPr kumimoji="0" sz="2700" kern="1200">
          <a:solidFill>
            <a:schemeClr val="tx1"/>
          </a:solidFill>
          <a:latin typeface="Calibri" pitchFamily="34" charset="0"/>
          <a:ea typeface="+mn-ea"/>
          <a:cs typeface="Calibri" pitchFamily="34" charset="0"/>
        </a:defRPr>
      </a:lvl1pPr>
      <a:lvl2pPr marL="621792" indent="-228600" algn="l" rtl="0" eaLnBrk="1" latinLnBrk="0" hangingPunct="1">
        <a:spcBef>
          <a:spcPts val="0"/>
        </a:spcBef>
        <a:spcAft>
          <a:spcPts val="600"/>
        </a:spcAft>
        <a:buClr>
          <a:schemeClr val="accent1"/>
        </a:buClr>
        <a:buFont typeface="Verdana"/>
        <a:buChar char="◦"/>
        <a:defRPr kumimoji="0" sz="2300" kern="1200">
          <a:solidFill>
            <a:schemeClr val="tx1"/>
          </a:solidFill>
          <a:latin typeface="Calibri" pitchFamily="34" charset="0"/>
          <a:ea typeface="+mn-ea"/>
          <a:cs typeface="Calibri" pitchFamily="34" charset="0"/>
        </a:defRPr>
      </a:lvl2pPr>
      <a:lvl3pPr marL="859536" indent="-228600" algn="l" rtl="0" eaLnBrk="1" latinLnBrk="0" hangingPunct="1">
        <a:spcBef>
          <a:spcPts val="0"/>
        </a:spcBef>
        <a:spcAft>
          <a:spcPts val="600"/>
        </a:spcAft>
        <a:buClr>
          <a:schemeClr val="accent2"/>
        </a:buClr>
        <a:buSzPct val="100000"/>
        <a:buFont typeface="Wingdings 2"/>
        <a:buChar char=""/>
        <a:defRPr kumimoji="0" sz="2100" kern="1200">
          <a:solidFill>
            <a:schemeClr val="tx1"/>
          </a:solidFill>
          <a:latin typeface="Calibri" pitchFamily="34" charset="0"/>
          <a:ea typeface="+mn-ea"/>
          <a:cs typeface="Calibri" pitchFamily="34" charset="0"/>
        </a:defRPr>
      </a:lvl3pPr>
      <a:lvl4pPr marL="1143000" indent="-228600" algn="l" rtl="0" eaLnBrk="1" latinLnBrk="0" hangingPunct="1">
        <a:spcBef>
          <a:spcPts val="0"/>
        </a:spcBef>
        <a:spcAft>
          <a:spcPts val="600"/>
        </a:spcAft>
        <a:buClr>
          <a:schemeClr val="accent2"/>
        </a:buClr>
        <a:buFont typeface="Wingdings 2"/>
        <a:buChar char=""/>
        <a:defRPr kumimoji="0" sz="1900" kern="1200">
          <a:solidFill>
            <a:schemeClr val="tx1"/>
          </a:solidFill>
          <a:latin typeface="Calibri" pitchFamily="34" charset="0"/>
          <a:ea typeface="+mn-ea"/>
          <a:cs typeface="Calibri" pitchFamily="34" charset="0"/>
        </a:defRPr>
      </a:lvl4pPr>
      <a:lvl5pPr marL="1371600" indent="-228600" algn="l" rtl="0" eaLnBrk="1" latinLnBrk="0" hangingPunct="1">
        <a:spcBef>
          <a:spcPts val="0"/>
        </a:spcBef>
        <a:spcAft>
          <a:spcPts val="600"/>
        </a:spcAft>
        <a:buClr>
          <a:schemeClr val="accent2"/>
        </a:buClr>
        <a:buFont typeface="Wingdings 2"/>
        <a:buChar char=""/>
        <a:defRPr kumimoji="0" sz="1800" kern="1200">
          <a:solidFill>
            <a:schemeClr val="tx1"/>
          </a:solidFill>
          <a:latin typeface="Calibri" pitchFamily="34" charset="0"/>
          <a:ea typeface="+mn-ea"/>
          <a:cs typeface="Calibri" pitchFamily="34" charset="0"/>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slide" Target="slide6.xml"/><Relationship Id="rId7" Type="http://schemas.openxmlformats.org/officeDocument/2006/relationships/hyperlink" Target="Unit%2030%20-%20LO4%20-%20Company%20Spreadsheet.xlsm" TargetMode="External"/><Relationship Id="rId2" Type="http://schemas.openxmlformats.org/officeDocument/2006/relationships/slide" Target="slide5.xml"/><Relationship Id="rId1" Type="http://schemas.openxmlformats.org/officeDocument/2006/relationships/slideLayout" Target="../slideLayouts/slideLayout2.xml"/><Relationship Id="rId6" Type="http://schemas.openxmlformats.org/officeDocument/2006/relationships/slide" Target="slide9.xml"/><Relationship Id="rId5" Type="http://schemas.openxmlformats.org/officeDocument/2006/relationships/slide" Target="slide8.xml"/><Relationship Id="rId4" Type="http://schemas.openxmlformats.org/officeDocument/2006/relationships/slide" Target="slide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hyperlink" Target="Unit%2030%20-%20LO4%20-%20Company%20Spreadsheet.xlsm"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79512" y="311492"/>
            <a:ext cx="8607330" cy="1317308"/>
          </a:xfrm>
        </p:spPr>
        <p:txBody>
          <a:bodyPr>
            <a:noAutofit/>
          </a:bodyPr>
          <a:lstStyle/>
          <a:p>
            <a:pPr algn="ctr"/>
            <a:r>
              <a:rPr lang="en-GB" b="1" dirty="0" smtClean="0"/>
              <a:t>Unit 30 - Business Resources</a:t>
            </a:r>
            <a:endParaRPr lang="en-US" b="1" dirty="0"/>
          </a:p>
        </p:txBody>
      </p:sp>
      <p:sp>
        <p:nvSpPr>
          <p:cNvPr id="3" name="Subtitle 2"/>
          <p:cNvSpPr>
            <a:spLocks noGrp="1"/>
          </p:cNvSpPr>
          <p:nvPr>
            <p:ph type="subTitle" idx="1"/>
          </p:nvPr>
        </p:nvSpPr>
        <p:spPr>
          <a:xfrm>
            <a:off x="107504" y="5733256"/>
            <a:ext cx="3816424" cy="864096"/>
          </a:xfrm>
        </p:spPr>
        <p:txBody>
          <a:bodyPr>
            <a:noAutofit/>
          </a:bodyPr>
          <a:lstStyle/>
          <a:p>
            <a:pPr algn="l"/>
            <a:r>
              <a:rPr lang="en-GB" sz="2400" dirty="0" smtClean="0"/>
              <a:t>OCR Cambridge TEC - Level 3 Certificate/Diploma IT</a:t>
            </a:r>
            <a:endParaRPr lang="en-US" sz="2400" dirty="0"/>
          </a:p>
        </p:txBody>
      </p:sp>
      <p:sp>
        <p:nvSpPr>
          <p:cNvPr id="7" name="Subtitle 2"/>
          <p:cNvSpPr txBox="1">
            <a:spLocks/>
          </p:cNvSpPr>
          <p:nvPr/>
        </p:nvSpPr>
        <p:spPr>
          <a:xfrm>
            <a:off x="4067944" y="5733256"/>
            <a:ext cx="4968552" cy="864096"/>
          </a:xfrm>
          <a:prstGeom prst="rect">
            <a:avLst/>
          </a:prstGeom>
        </p:spPr>
        <p:txBody>
          <a:bodyPr vert="horz" lIns="45720" rIns="45720">
            <a:noAutofit/>
          </a:bodyPr>
          <a:lstStyle>
            <a:lvl1pPr marL="0" marR="64008" indent="0" algn="r" rtl="0" eaLnBrk="1" latinLnBrk="0" hangingPunct="1">
              <a:spcBef>
                <a:spcPts val="0"/>
              </a:spcBef>
              <a:spcAft>
                <a:spcPts val="600"/>
              </a:spcAft>
              <a:buClr>
                <a:schemeClr val="accent1"/>
              </a:buClr>
              <a:buSzPct val="68000"/>
              <a:buFont typeface="Wingdings 3"/>
              <a:buNone/>
              <a:defRPr kumimoji="0" sz="2700" b="1" kern="1200">
                <a:solidFill>
                  <a:schemeClr val="bg1"/>
                </a:solidFill>
                <a:latin typeface="Calibri" pitchFamily="34" charset="0"/>
                <a:ea typeface="+mn-ea"/>
                <a:cs typeface="Calibri" pitchFamily="34" charset="0"/>
              </a:defRPr>
            </a:lvl1pPr>
            <a:lvl2pPr marL="457200" indent="0" algn="ctr" rtl="0" eaLnBrk="1" latinLnBrk="0" hangingPunct="1">
              <a:spcBef>
                <a:spcPts val="0"/>
              </a:spcBef>
              <a:spcAft>
                <a:spcPts val="600"/>
              </a:spcAft>
              <a:buClr>
                <a:schemeClr val="accent1"/>
              </a:buClr>
              <a:buFont typeface="Verdana"/>
              <a:buNone/>
              <a:defRPr kumimoji="0" sz="2300" kern="1200">
                <a:solidFill>
                  <a:schemeClr val="tx1"/>
                </a:solidFill>
                <a:latin typeface="Calibri" pitchFamily="34" charset="0"/>
                <a:ea typeface="+mn-ea"/>
                <a:cs typeface="Calibri" pitchFamily="34" charset="0"/>
              </a:defRPr>
            </a:lvl2pPr>
            <a:lvl3pPr marL="914400" indent="0" algn="ctr" rtl="0" eaLnBrk="1" latinLnBrk="0" hangingPunct="1">
              <a:spcBef>
                <a:spcPts val="0"/>
              </a:spcBef>
              <a:spcAft>
                <a:spcPts val="600"/>
              </a:spcAft>
              <a:buClr>
                <a:schemeClr val="accent2"/>
              </a:buClr>
              <a:buSzPct val="100000"/>
              <a:buFont typeface="Wingdings 2"/>
              <a:buNone/>
              <a:defRPr kumimoji="0" sz="2100" kern="1200">
                <a:solidFill>
                  <a:schemeClr val="tx1"/>
                </a:solidFill>
                <a:latin typeface="Calibri" pitchFamily="34" charset="0"/>
                <a:ea typeface="+mn-ea"/>
                <a:cs typeface="Calibri" pitchFamily="34" charset="0"/>
              </a:defRPr>
            </a:lvl3pPr>
            <a:lvl4pPr marL="1371600" indent="0" algn="ctr" rtl="0" eaLnBrk="1" latinLnBrk="0" hangingPunct="1">
              <a:spcBef>
                <a:spcPts val="0"/>
              </a:spcBef>
              <a:spcAft>
                <a:spcPts val="600"/>
              </a:spcAft>
              <a:buClr>
                <a:schemeClr val="accent2"/>
              </a:buClr>
              <a:buFont typeface="Wingdings 2"/>
              <a:buNone/>
              <a:defRPr kumimoji="0" sz="1900" kern="1200">
                <a:solidFill>
                  <a:schemeClr val="tx1"/>
                </a:solidFill>
                <a:latin typeface="Calibri" pitchFamily="34" charset="0"/>
                <a:ea typeface="+mn-ea"/>
                <a:cs typeface="Calibri" pitchFamily="34" charset="0"/>
              </a:defRPr>
            </a:lvl4pPr>
            <a:lvl5pPr marL="1828800" indent="0" algn="ctr" rtl="0" eaLnBrk="1" latinLnBrk="0" hangingPunct="1">
              <a:spcBef>
                <a:spcPts val="0"/>
              </a:spcBef>
              <a:spcAft>
                <a:spcPts val="600"/>
              </a:spcAft>
              <a:buClr>
                <a:schemeClr val="accent2"/>
              </a:buClr>
              <a:buFont typeface="Wingdings 2"/>
              <a:buNone/>
              <a:defRPr kumimoji="0" sz="1800" kern="1200">
                <a:solidFill>
                  <a:schemeClr val="tx1"/>
                </a:solidFill>
                <a:latin typeface="Calibri" pitchFamily="34" charset="0"/>
                <a:ea typeface="+mn-ea"/>
                <a:cs typeface="Calibri" pitchFamily="34" charset="0"/>
              </a:defRPr>
            </a:lvl5pPr>
            <a:lvl6pPr marL="2286000" indent="0" algn="ctr" rtl="0" eaLnBrk="1" latinLnBrk="0" hangingPunct="1">
              <a:spcBef>
                <a:spcPts val="350"/>
              </a:spcBef>
              <a:buClr>
                <a:schemeClr val="accent3"/>
              </a:buClr>
              <a:buFont typeface="Wingdings 2"/>
              <a:buNone/>
              <a:defRPr kumimoji="0" sz="1800" kern="1200">
                <a:solidFill>
                  <a:schemeClr val="tx1"/>
                </a:solidFill>
                <a:latin typeface="+mn-lt"/>
                <a:ea typeface="+mn-ea"/>
                <a:cs typeface="+mn-cs"/>
              </a:defRPr>
            </a:lvl6pPr>
            <a:lvl7pPr marL="2743200" indent="0" algn="ctr" rtl="0" eaLnBrk="1" latinLnBrk="0" hangingPunct="1">
              <a:spcBef>
                <a:spcPts val="350"/>
              </a:spcBef>
              <a:buClr>
                <a:schemeClr val="accent3"/>
              </a:buClr>
              <a:buFont typeface="Wingdings 2"/>
              <a:buNone/>
              <a:defRPr kumimoji="0" sz="1600" kern="1200">
                <a:solidFill>
                  <a:schemeClr val="tx1"/>
                </a:solidFill>
                <a:latin typeface="+mn-lt"/>
                <a:ea typeface="+mn-ea"/>
                <a:cs typeface="+mn-cs"/>
              </a:defRPr>
            </a:lvl7pPr>
            <a:lvl8pPr marL="3200400" indent="0" algn="ctr" rtl="0" eaLnBrk="1" latinLnBrk="0" hangingPunct="1">
              <a:spcBef>
                <a:spcPts val="350"/>
              </a:spcBef>
              <a:buClr>
                <a:schemeClr val="accent3"/>
              </a:buClr>
              <a:buFont typeface="Wingdings 2"/>
              <a:buNone/>
              <a:defRPr kumimoji="0" sz="1600" kern="1200">
                <a:solidFill>
                  <a:schemeClr val="tx1"/>
                </a:solidFill>
                <a:latin typeface="+mn-lt"/>
                <a:ea typeface="+mn-ea"/>
                <a:cs typeface="+mn-cs"/>
              </a:defRPr>
            </a:lvl8pPr>
            <a:lvl9pPr marL="3657600" indent="0" algn="ctr" rtl="0" eaLnBrk="1" latinLnBrk="0" hangingPunct="1">
              <a:spcBef>
                <a:spcPts val="350"/>
              </a:spcBef>
              <a:buClr>
                <a:schemeClr val="accent3"/>
              </a:buClr>
              <a:buFont typeface="Wingdings 2"/>
              <a:buNone/>
              <a:defRPr kumimoji="0" sz="1600" kern="1200" baseline="0">
                <a:solidFill>
                  <a:schemeClr val="tx1"/>
                </a:solidFill>
                <a:latin typeface="+mn-lt"/>
                <a:ea typeface="+mn-ea"/>
                <a:cs typeface="+mn-cs"/>
              </a:defRPr>
            </a:lvl9pPr>
            <a:extLst/>
          </a:lstStyle>
          <a:p>
            <a:r>
              <a:rPr lang="en-GB" sz="2400" dirty="0" smtClean="0"/>
              <a:t> LO4 - Be </a:t>
            </a:r>
            <a:r>
              <a:rPr lang="en-GB" sz="2400" dirty="0"/>
              <a:t>able to interpret financial statements 	</a:t>
            </a: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1406" y="785794"/>
            <a:ext cx="8929750" cy="5595534"/>
          </a:xfrm>
        </p:spPr>
        <p:txBody>
          <a:bodyPr>
            <a:noAutofit/>
          </a:bodyPr>
          <a:lstStyle/>
          <a:p>
            <a:pPr marL="285750" indent="-285750"/>
            <a:r>
              <a:rPr lang="en-GB" sz="1700" dirty="0" smtClean="0"/>
              <a:t>The </a:t>
            </a:r>
            <a:r>
              <a:rPr lang="en-GB" sz="1700" b="1" dirty="0" smtClean="0"/>
              <a:t>current ratio </a:t>
            </a:r>
            <a:r>
              <a:rPr lang="en-GB" sz="1700" dirty="0" smtClean="0"/>
              <a:t>and </a:t>
            </a:r>
            <a:r>
              <a:rPr lang="en-GB" sz="1700" b="1" dirty="0" smtClean="0"/>
              <a:t>quick ratio </a:t>
            </a:r>
            <a:r>
              <a:rPr lang="en-GB" sz="1700" dirty="0" smtClean="0"/>
              <a:t>explained are examples of liquidity ratios </a:t>
            </a:r>
            <a:r>
              <a:rPr lang="en-GB" sz="1700" dirty="0" smtClean="0"/>
              <a:t>– these measure </a:t>
            </a:r>
            <a:r>
              <a:rPr lang="en-GB" sz="1700" dirty="0" smtClean="0"/>
              <a:t>how well a firm is managing its working </a:t>
            </a:r>
            <a:r>
              <a:rPr lang="en-GB" sz="1700" dirty="0" smtClean="0"/>
              <a:t>capital and how quickly it can get hold of capital. If </a:t>
            </a:r>
            <a:r>
              <a:rPr lang="en-GB" sz="1700" dirty="0" smtClean="0"/>
              <a:t>confidence is lost in the firm's ability to continue to trade, the creditors of the firm will ask for their money back more quickly than they otherwise might</a:t>
            </a:r>
            <a:r>
              <a:rPr lang="en-GB" sz="1700" dirty="0" smtClean="0"/>
              <a:t>.</a:t>
            </a:r>
            <a:endParaRPr lang="en-GB" sz="1700" dirty="0" smtClean="0"/>
          </a:p>
          <a:p>
            <a:pPr marL="266700" indent="-266700">
              <a:spcBef>
                <a:spcPts val="0"/>
              </a:spcBef>
            </a:pPr>
            <a:r>
              <a:rPr lang="en-GB" sz="1700" dirty="0" smtClean="0"/>
              <a:t>For example, the bank might demand a reduction in the overdraft that the firm has and suppliers might refuse to extend credit and demand cash payment when they supply raw materials - In </a:t>
            </a:r>
            <a:r>
              <a:rPr lang="en-GB" sz="1700" dirty="0" smtClean="0"/>
              <a:t>so doing </a:t>
            </a:r>
            <a:r>
              <a:rPr lang="en-GB" sz="1700" dirty="0" smtClean="0"/>
              <a:t>this would mean that the current liabilities of the firm would be much reduced</a:t>
            </a:r>
          </a:p>
          <a:p>
            <a:pPr marL="533400" lvl="1" indent="-266700">
              <a:spcBef>
                <a:spcPts val="0"/>
              </a:spcBef>
            </a:pPr>
            <a:r>
              <a:rPr lang="en-GB" sz="1700" dirty="0" smtClean="0"/>
              <a:t>To meet these demands the firm would have to liquidate some or all of its current assets, by selling off its stock and ask for the money it was owed by its </a:t>
            </a:r>
            <a:r>
              <a:rPr lang="en-GB" sz="1700" dirty="0" smtClean="0"/>
              <a:t>debtors.</a:t>
            </a:r>
            <a:endParaRPr lang="en-GB" sz="1700" dirty="0"/>
          </a:p>
          <a:p>
            <a:pPr marL="533400" lvl="1" indent="-266700">
              <a:spcBef>
                <a:spcPts val="0"/>
              </a:spcBef>
            </a:pPr>
            <a:r>
              <a:rPr lang="en-GB" sz="1700" dirty="0" smtClean="0"/>
              <a:t>They are unlikely </a:t>
            </a:r>
            <a:r>
              <a:rPr lang="en-GB" sz="1700" dirty="0" smtClean="0"/>
              <a:t>to liquidate these assets at their full value as expressed in the accounts. </a:t>
            </a:r>
            <a:r>
              <a:rPr lang="en-GB" sz="1700" dirty="0" smtClean="0"/>
              <a:t>Therefor </a:t>
            </a:r>
            <a:r>
              <a:rPr lang="en-GB" sz="1700" dirty="0" smtClean="0"/>
              <a:t>the firm would have to reduce the price of its products to sell off the stock quickly and if it demanded repayment from its debtors it might have to accept payment with a discount to compensate for the speed of repayment</a:t>
            </a:r>
          </a:p>
          <a:p>
            <a:pPr marL="285750" indent="-285750"/>
            <a:r>
              <a:rPr lang="en-GB" sz="1700" dirty="0" smtClean="0"/>
              <a:t>As </a:t>
            </a:r>
            <a:r>
              <a:rPr lang="en-GB" sz="1700" dirty="0" smtClean="0"/>
              <a:t>a general rule, the greater the current assets compared to the current liabilities, the safer the firm should be. However, the more powerful the company the less relevant these ratios are</a:t>
            </a:r>
            <a:r>
              <a:rPr lang="en-GB" sz="1700" dirty="0" smtClean="0"/>
              <a:t>.</a:t>
            </a:r>
          </a:p>
          <a:p>
            <a:pPr marL="285750" indent="-285750"/>
            <a:r>
              <a:rPr lang="en-GB" sz="1700" dirty="0" smtClean="0"/>
              <a:t>Large </a:t>
            </a:r>
            <a:r>
              <a:rPr lang="en-GB" sz="1700" dirty="0" smtClean="0"/>
              <a:t>firms will not have to repay short-term liabilities quickly, they will have the power to say 'no'. Small firms will not have this power and so, for them, these ratios might be a matter of </a:t>
            </a:r>
            <a:r>
              <a:rPr lang="en-GB" sz="1700" dirty="0" smtClean="0"/>
              <a:t>trading or collapse.</a:t>
            </a:r>
            <a:endParaRPr lang="en-GB" sz="1700" dirty="0" smtClean="0"/>
          </a:p>
        </p:txBody>
      </p:sp>
      <p:sp>
        <p:nvSpPr>
          <p:cNvPr id="2" name="Title 1"/>
          <p:cNvSpPr>
            <a:spLocks noGrp="1"/>
          </p:cNvSpPr>
          <p:nvPr>
            <p:ph type="title"/>
          </p:nvPr>
        </p:nvSpPr>
        <p:spPr>
          <a:xfrm>
            <a:off x="179512" y="116632"/>
            <a:ext cx="8784976" cy="648072"/>
          </a:xfrm>
        </p:spPr>
        <p:txBody>
          <a:bodyPr>
            <a:normAutofit fontScale="90000"/>
          </a:bodyPr>
          <a:lstStyle/>
          <a:p>
            <a:r>
              <a:rPr lang="en-GB" sz="3200" dirty="0" smtClean="0"/>
              <a:t>P5.4 - Accounting Ratios – Solvency - Liquidity </a:t>
            </a:r>
            <a:r>
              <a:rPr lang="en-GB" sz="3200" b="1" dirty="0" smtClean="0"/>
              <a:t>Ratio</a:t>
            </a:r>
            <a:endParaRPr lang="en-GB" sz="3200" b="1" dirty="0"/>
          </a:p>
        </p:txBody>
      </p:sp>
    </p:spTree>
    <p:extLst>
      <p:ext uri="{BB962C8B-B14F-4D97-AF65-F5344CB8AC3E}">
        <p14:creationId xmlns:p14="http://schemas.microsoft.com/office/powerpoint/2010/main" val="47334628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42844" y="785794"/>
            <a:ext cx="8786874" cy="5429288"/>
          </a:xfrm>
        </p:spPr>
        <p:txBody>
          <a:bodyPr>
            <a:noAutofit/>
          </a:bodyPr>
          <a:lstStyle/>
          <a:p>
            <a:pPr marL="269875" indent="-255588"/>
            <a:r>
              <a:rPr lang="en-GB" sz="1600" b="1" dirty="0" smtClean="0"/>
              <a:t>Current ratio </a:t>
            </a:r>
            <a:r>
              <a:rPr lang="en-GB" sz="1600" dirty="0" smtClean="0"/>
              <a:t>gives a measure of the </a:t>
            </a:r>
            <a:r>
              <a:rPr lang="en-GB" sz="1600" b="1" dirty="0" smtClean="0"/>
              <a:t>short-term </a:t>
            </a:r>
            <a:r>
              <a:rPr lang="en-GB" sz="1600" b="1" dirty="0" smtClean="0"/>
              <a:t>financial security </a:t>
            </a:r>
            <a:r>
              <a:rPr lang="en-GB" sz="1600" b="1" dirty="0" smtClean="0"/>
              <a:t>of the firm</a:t>
            </a:r>
            <a:r>
              <a:rPr lang="en-GB" sz="1600" dirty="0" smtClean="0"/>
              <a:t>. </a:t>
            </a:r>
            <a:r>
              <a:rPr lang="en-GB" sz="1600" dirty="0" smtClean="0"/>
              <a:t>The </a:t>
            </a:r>
            <a:r>
              <a:rPr lang="en-GB" sz="1600" dirty="0" smtClean="0"/>
              <a:t>current assets are those that could be turned into cash in a short period of </a:t>
            </a:r>
            <a:r>
              <a:rPr lang="en-GB" sz="1600" dirty="0" smtClean="0"/>
              <a:t>time, stock, vehicles, shares, </a:t>
            </a:r>
            <a:r>
              <a:rPr lang="en-GB" sz="1600" dirty="0" smtClean="0"/>
              <a:t>and the current liabilities are those liabilities which might have to be repaid at short </a:t>
            </a:r>
            <a:r>
              <a:rPr lang="en-GB" sz="1600" dirty="0" smtClean="0"/>
              <a:t>notice, short term loans, borrowed money etc.</a:t>
            </a:r>
            <a:endParaRPr lang="en-GB" sz="1600" dirty="0" smtClean="0"/>
          </a:p>
          <a:p>
            <a:pPr marL="525463" lvl="1"/>
            <a:r>
              <a:rPr lang="en-GB" sz="1600" dirty="0" smtClean="0"/>
              <a:t>Therefore, the higher the level of current assets </a:t>
            </a:r>
            <a:r>
              <a:rPr lang="en-GB" sz="1600" dirty="0" smtClean="0"/>
              <a:t>at hand in </a:t>
            </a:r>
            <a:r>
              <a:rPr lang="en-GB" sz="1600" dirty="0" smtClean="0"/>
              <a:t>relation to current </a:t>
            </a:r>
            <a:r>
              <a:rPr lang="en-GB" sz="1600" dirty="0" smtClean="0"/>
              <a:t>liabilities, </a:t>
            </a:r>
            <a:r>
              <a:rPr lang="en-GB" sz="1600" dirty="0" smtClean="0"/>
              <a:t>the less likely it is that the firm will be unable to meet its short-term </a:t>
            </a:r>
            <a:r>
              <a:rPr lang="en-GB" sz="1600" dirty="0" smtClean="0"/>
              <a:t>concerns.</a:t>
            </a:r>
            <a:endParaRPr lang="en-GB" sz="1600" dirty="0" smtClean="0"/>
          </a:p>
          <a:p>
            <a:pPr marL="525463" lvl="1"/>
            <a:r>
              <a:rPr lang="en-GB" sz="1600" dirty="0" smtClean="0"/>
              <a:t>It is often argued in the older textbooks that a current ratio of around two is </a:t>
            </a:r>
            <a:r>
              <a:rPr lang="en-GB" sz="1600" dirty="0" smtClean="0"/>
              <a:t>desirable for a company. </a:t>
            </a:r>
            <a:r>
              <a:rPr lang="en-GB" sz="1600" dirty="0" smtClean="0"/>
              <a:t>In this way the </a:t>
            </a:r>
            <a:r>
              <a:rPr lang="en-GB" sz="1600" dirty="0" smtClean="0"/>
              <a:t>business </a:t>
            </a:r>
            <a:r>
              <a:rPr lang="en-GB" sz="1600" dirty="0" smtClean="0"/>
              <a:t>could liquidate its stock by selling it at half price, recall the debts it is owed at short notice by allowing its debtors to pay half of what was owed and still have enough money to pay off its current liabilities in full. However, most large firms these days have current ratios which are significantly lower than this. For example, the big retailers might well have current ratios of around one half. </a:t>
            </a:r>
            <a:br>
              <a:rPr lang="en-GB" sz="1600" dirty="0" smtClean="0"/>
            </a:br>
            <a:endParaRPr lang="en-GB" sz="1600" dirty="0" smtClean="0"/>
          </a:p>
          <a:p>
            <a:endParaRPr lang="en-GB" sz="1600" dirty="0" smtClean="0"/>
          </a:p>
          <a:p>
            <a:pPr marL="269875" indent="-255588"/>
            <a:r>
              <a:rPr lang="en-GB" sz="1600" dirty="0" smtClean="0"/>
              <a:t>This </a:t>
            </a:r>
            <a:r>
              <a:rPr lang="en-GB" sz="1600" dirty="0" smtClean="0"/>
              <a:t>ratio might act in ways which seem to contradict the textbooks. For example, imagine that a </a:t>
            </a:r>
            <a:r>
              <a:rPr lang="en-GB" sz="1600" dirty="0" smtClean="0"/>
              <a:t>business </a:t>
            </a:r>
            <a:r>
              <a:rPr lang="en-GB" sz="1600" dirty="0" smtClean="0"/>
              <a:t>is getting into trouble. If its suppliers know this they might ask for payment more </a:t>
            </a:r>
            <a:r>
              <a:rPr lang="en-GB" sz="1600" dirty="0" smtClean="0"/>
              <a:t>quickly, this </a:t>
            </a:r>
            <a:r>
              <a:rPr lang="en-GB" sz="1600" dirty="0" smtClean="0"/>
              <a:t>would reduce the creditors or accounts payable in the balance sheet. Also, the firm could be having difficulty selling its products so stocks might well </a:t>
            </a:r>
            <a:r>
              <a:rPr lang="en-GB" sz="1600" dirty="0" smtClean="0"/>
              <a:t>increase, making its remaining assets greater. </a:t>
            </a:r>
            <a:r>
              <a:rPr lang="en-GB" sz="1600" dirty="0" smtClean="0"/>
              <a:t>In this case, the firm's current liabilities will be falling </a:t>
            </a:r>
            <a:r>
              <a:rPr lang="en-GB" sz="1600" dirty="0" smtClean="0"/>
              <a:t>as </a:t>
            </a:r>
            <a:r>
              <a:rPr lang="en-GB" sz="1600" dirty="0" smtClean="0"/>
              <a:t>its current assets </a:t>
            </a:r>
            <a:r>
              <a:rPr lang="en-GB" sz="1600" dirty="0" smtClean="0"/>
              <a:t>are rising</a:t>
            </a:r>
            <a:r>
              <a:rPr lang="en-GB" sz="1600" dirty="0" smtClean="0"/>
              <a:t>. So the current ratio would be increasing even though the firm is becoming weaker and more likely to </a:t>
            </a:r>
            <a:r>
              <a:rPr lang="en-GB" sz="1600" dirty="0" smtClean="0"/>
              <a:t>collapse.</a:t>
            </a:r>
            <a:endParaRPr lang="en-GB" sz="1600" dirty="0" smtClean="0"/>
          </a:p>
          <a:p>
            <a:endParaRPr lang="en-GB" sz="1600" dirty="0"/>
          </a:p>
        </p:txBody>
      </p:sp>
      <p:sp>
        <p:nvSpPr>
          <p:cNvPr id="2" name="Title 1"/>
          <p:cNvSpPr>
            <a:spLocks noGrp="1"/>
          </p:cNvSpPr>
          <p:nvPr>
            <p:ph type="title"/>
          </p:nvPr>
        </p:nvSpPr>
        <p:spPr>
          <a:xfrm>
            <a:off x="179512" y="116632"/>
            <a:ext cx="8784976" cy="680252"/>
          </a:xfrm>
        </p:spPr>
        <p:txBody>
          <a:bodyPr>
            <a:normAutofit/>
          </a:bodyPr>
          <a:lstStyle/>
          <a:p>
            <a:r>
              <a:rPr lang="en-GB" sz="3200" dirty="0" smtClean="0"/>
              <a:t>P5.4 </a:t>
            </a:r>
            <a:r>
              <a:rPr lang="en-GB" sz="3200" dirty="0"/>
              <a:t>- Accounting Ratios – Solvency - </a:t>
            </a:r>
            <a:r>
              <a:rPr lang="en-GB" sz="3200" b="1" dirty="0" smtClean="0"/>
              <a:t>Current </a:t>
            </a:r>
            <a:r>
              <a:rPr lang="en-GB" sz="3200" b="1" dirty="0" smtClean="0"/>
              <a:t>Ratio</a:t>
            </a:r>
            <a:endParaRPr lang="en-GB" sz="3200" b="1" dirty="0"/>
          </a:p>
        </p:txBody>
      </p:sp>
      <p:pic>
        <p:nvPicPr>
          <p:cNvPr id="23555" name="Picture 3"/>
          <p:cNvPicPr>
            <a:picLocks noChangeAspect="1" noChangeArrowheads="1"/>
          </p:cNvPicPr>
          <p:nvPr/>
        </p:nvPicPr>
        <p:blipFill>
          <a:blip r:embed="rId2" cstate="print"/>
          <a:srcRect l="27148" t="37812" r="54102" b="55625"/>
          <a:stretch>
            <a:fillRect/>
          </a:stretch>
        </p:blipFill>
        <p:spPr bwMode="auto">
          <a:xfrm>
            <a:off x="4067944" y="3717032"/>
            <a:ext cx="3357586" cy="785818"/>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88120309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42844" y="785794"/>
            <a:ext cx="8858312" cy="5286412"/>
          </a:xfrm>
        </p:spPr>
        <p:txBody>
          <a:bodyPr>
            <a:noAutofit/>
          </a:bodyPr>
          <a:lstStyle/>
          <a:p>
            <a:pPr marL="269875" indent="-255588"/>
            <a:r>
              <a:rPr lang="en-GB" sz="1800" b="1" dirty="0" smtClean="0"/>
              <a:t>Quick Ratio - </a:t>
            </a:r>
            <a:r>
              <a:rPr lang="en-GB" sz="1800" dirty="0" smtClean="0"/>
              <a:t>A </a:t>
            </a:r>
            <a:r>
              <a:rPr lang="en-GB" sz="1800" dirty="0" smtClean="0"/>
              <a:t>criticism of the current ratio is that stocks might be difficult to turn into cash </a:t>
            </a:r>
            <a:r>
              <a:rPr lang="en-GB" sz="1800" dirty="0" smtClean="0"/>
              <a:t>quickly. For </a:t>
            </a:r>
            <a:r>
              <a:rPr lang="en-GB" sz="1800" dirty="0" smtClean="0"/>
              <a:t>example, some of the stocks might be in the form of work-in-progress which takes time to turn into a final product. So these elements could not be sold at short notice. Therefore, it is suggested that stocks should be removed from the current asset figure in the consideration of short-term liquidity of the </a:t>
            </a:r>
            <a:r>
              <a:rPr lang="en-GB" sz="1800" dirty="0" smtClean="0"/>
              <a:t>firm, hence the Quick Ratio. </a:t>
            </a:r>
            <a:r>
              <a:rPr lang="en-GB" sz="1800" dirty="0" smtClean="0"/>
              <a:t>The result is the ratio above. </a:t>
            </a:r>
          </a:p>
          <a:p>
            <a:pPr>
              <a:spcBef>
                <a:spcPts val="0"/>
              </a:spcBef>
            </a:pPr>
            <a:endParaRPr lang="en-GB" sz="1800" dirty="0" smtClean="0"/>
          </a:p>
          <a:p>
            <a:pPr>
              <a:spcBef>
                <a:spcPts val="0"/>
              </a:spcBef>
              <a:buNone/>
            </a:pPr>
            <a:endParaRPr lang="en-GB" sz="1800" dirty="0" smtClean="0"/>
          </a:p>
          <a:p>
            <a:pPr marL="269875" indent="-255588">
              <a:spcBef>
                <a:spcPts val="0"/>
              </a:spcBef>
            </a:pPr>
            <a:r>
              <a:rPr lang="en-GB" sz="1800" dirty="0" smtClean="0"/>
              <a:t>The </a:t>
            </a:r>
            <a:r>
              <a:rPr lang="en-GB" sz="1800" b="1" dirty="0" smtClean="0"/>
              <a:t>Quick Ratio </a:t>
            </a:r>
            <a:r>
              <a:rPr lang="en-GB" sz="1800" dirty="0" smtClean="0"/>
              <a:t>is very similar to the current ratio, the only difference being the removal of stocks</a:t>
            </a:r>
          </a:p>
          <a:p>
            <a:pPr lvl="1">
              <a:spcBef>
                <a:spcPts val="0"/>
              </a:spcBef>
            </a:pPr>
            <a:r>
              <a:rPr lang="en-GB" sz="1800" dirty="0" smtClean="0"/>
              <a:t>The quick ratio is also known as the acid test ratio</a:t>
            </a:r>
            <a:r>
              <a:rPr lang="en-GB" sz="1800" dirty="0" smtClean="0"/>
              <a:t>.</a:t>
            </a:r>
            <a:endParaRPr lang="en-GB" sz="1800" dirty="0" smtClean="0"/>
          </a:p>
          <a:p>
            <a:pPr lvl="1">
              <a:spcBef>
                <a:spcPts val="0"/>
              </a:spcBef>
            </a:pPr>
            <a:r>
              <a:rPr lang="en-GB" sz="1800" dirty="0" smtClean="0"/>
              <a:t>Again it is often suggested in the older textbooks that a figure of around one is ideal for this ratio. Manufacturing firms, which would have relatively illiquid stocks and work-in-progress, might have quick ratios of around this figure. Retailers will often have ratios which are considerably </a:t>
            </a:r>
            <a:r>
              <a:rPr lang="en-GB" sz="1800" dirty="0" smtClean="0"/>
              <a:t>lower. Companies with large vehicle assets (</a:t>
            </a:r>
            <a:r>
              <a:rPr lang="en-GB" sz="1800" dirty="0" err="1" smtClean="0"/>
              <a:t>Willi</a:t>
            </a:r>
            <a:r>
              <a:rPr lang="en-GB" sz="1800" dirty="0" smtClean="0"/>
              <a:t> Betz), large property values (Marks and Spencer’s), large amounts of machinery (Ford) are likely to have good Quick Ratio figures.</a:t>
            </a:r>
            <a:endParaRPr lang="en-GB" sz="1800" dirty="0" smtClean="0"/>
          </a:p>
        </p:txBody>
      </p:sp>
      <p:sp>
        <p:nvSpPr>
          <p:cNvPr id="2" name="Title 1"/>
          <p:cNvSpPr>
            <a:spLocks noGrp="1"/>
          </p:cNvSpPr>
          <p:nvPr>
            <p:ph type="title"/>
          </p:nvPr>
        </p:nvSpPr>
        <p:spPr>
          <a:xfrm>
            <a:off x="179512" y="116632"/>
            <a:ext cx="8856984" cy="669162"/>
          </a:xfrm>
        </p:spPr>
        <p:txBody>
          <a:bodyPr>
            <a:normAutofit/>
          </a:bodyPr>
          <a:lstStyle/>
          <a:p>
            <a:r>
              <a:rPr lang="en-GB" sz="3200" dirty="0" smtClean="0"/>
              <a:t>P5.4 </a:t>
            </a:r>
            <a:r>
              <a:rPr lang="en-GB" sz="3200" dirty="0"/>
              <a:t>- Accounting Ratios – Solvency - </a:t>
            </a:r>
            <a:r>
              <a:rPr lang="en-GB" sz="3200" b="1" dirty="0" smtClean="0"/>
              <a:t>Quick </a:t>
            </a:r>
            <a:r>
              <a:rPr lang="en-GB" sz="3200" b="1" dirty="0" smtClean="0"/>
              <a:t>Ratio</a:t>
            </a:r>
            <a:endParaRPr lang="en-GB" sz="3200" b="1" dirty="0"/>
          </a:p>
        </p:txBody>
      </p:sp>
      <p:pic>
        <p:nvPicPr>
          <p:cNvPr id="24578" name="Picture 2"/>
          <p:cNvPicPr>
            <a:picLocks noChangeAspect="1" noChangeArrowheads="1"/>
          </p:cNvPicPr>
          <p:nvPr/>
        </p:nvPicPr>
        <p:blipFill>
          <a:blip r:embed="rId2" cstate="print"/>
          <a:srcRect l="25781" t="32812" r="54297" b="61563"/>
          <a:stretch>
            <a:fillRect/>
          </a:stretch>
        </p:blipFill>
        <p:spPr bwMode="auto">
          <a:xfrm>
            <a:off x="4367500" y="2276872"/>
            <a:ext cx="4452972" cy="785818"/>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21374981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85720" y="785794"/>
            <a:ext cx="8572560" cy="5286412"/>
          </a:xfrm>
        </p:spPr>
        <p:txBody>
          <a:bodyPr>
            <a:noAutofit/>
          </a:bodyPr>
          <a:lstStyle/>
          <a:p>
            <a:pPr marL="0" indent="0">
              <a:buNone/>
            </a:pPr>
            <a:r>
              <a:rPr lang="en-GB" sz="1600" b="1" dirty="0" smtClean="0"/>
              <a:t>Times Interest Earned</a:t>
            </a:r>
            <a:r>
              <a:rPr lang="en-GB" sz="1600" dirty="0" smtClean="0"/>
              <a:t> - The </a:t>
            </a:r>
            <a:r>
              <a:rPr lang="en-GB" sz="1600" dirty="0" smtClean="0"/>
              <a:t>problem associated with </a:t>
            </a:r>
            <a:r>
              <a:rPr lang="en-GB" sz="1600" dirty="0" smtClean="0"/>
              <a:t>“</a:t>
            </a:r>
            <a:r>
              <a:rPr lang="en-GB" sz="1600" b="1" dirty="0" smtClean="0"/>
              <a:t>high gearing</a:t>
            </a:r>
            <a:r>
              <a:rPr lang="en-GB" sz="1600" dirty="0" smtClean="0"/>
              <a:t>” </a:t>
            </a:r>
            <a:r>
              <a:rPr lang="en-GB" sz="1600" dirty="0" smtClean="0"/>
              <a:t>is that the firm might not be able to meet its interest payments if interest rates rise and profits fall</a:t>
            </a:r>
            <a:r>
              <a:rPr lang="en-GB" sz="1600" dirty="0" smtClean="0"/>
              <a:t>.</a:t>
            </a:r>
            <a:endParaRPr lang="en-GB" sz="1600" dirty="0" smtClean="0"/>
          </a:p>
          <a:p>
            <a:pPr marL="273050" indent="-273050"/>
            <a:r>
              <a:rPr lang="en-GB" sz="1600" dirty="0" smtClean="0"/>
              <a:t>In times of recession a firm with a low gearing ratio will merely declare a lower dividend and wait for the economy to recover</a:t>
            </a:r>
            <a:r>
              <a:rPr lang="en-GB" sz="1600" dirty="0" smtClean="0"/>
              <a:t>.</a:t>
            </a:r>
            <a:endParaRPr lang="en-GB" sz="1600" dirty="0" smtClean="0"/>
          </a:p>
          <a:p>
            <a:pPr marL="273050" indent="-273050"/>
            <a:r>
              <a:rPr lang="en-GB" sz="1600" dirty="0" smtClean="0"/>
              <a:t>A firm with a high gearing ratio, even if it pays no dividends, might not be generating enough cash to pay the interest on its debt. In this case the firm could be forced into liquidation by its creditors. </a:t>
            </a:r>
          </a:p>
          <a:p>
            <a:pPr marL="354013" indent="-354013"/>
            <a:endParaRPr lang="en-GB" sz="1600" dirty="0" smtClean="0"/>
          </a:p>
          <a:p>
            <a:pPr marL="354013" indent="-354013"/>
            <a:endParaRPr lang="en-GB" sz="1600" dirty="0" smtClean="0"/>
          </a:p>
          <a:p>
            <a:pPr marL="354013" indent="-354013"/>
            <a:endParaRPr lang="en-GB" sz="1600" dirty="0" smtClean="0"/>
          </a:p>
          <a:p>
            <a:pPr marL="273050" indent="-273050"/>
            <a:r>
              <a:rPr lang="en-GB" sz="1600" dirty="0" smtClean="0"/>
              <a:t>To </a:t>
            </a:r>
            <a:r>
              <a:rPr lang="en-GB" sz="1600" dirty="0" smtClean="0"/>
              <a:t>measure this </a:t>
            </a:r>
            <a:r>
              <a:rPr lang="en-GB" sz="1600" dirty="0" smtClean="0"/>
              <a:t>riskiness, </a:t>
            </a:r>
            <a:r>
              <a:rPr lang="en-GB" sz="1600" dirty="0" smtClean="0"/>
              <a:t>the times interest earned ratio (sometimes referred to as interest cover) is used. The higher the ratio the more times the interest payments are covered by the firm's profit. </a:t>
            </a:r>
          </a:p>
          <a:p>
            <a:pPr marL="531813" lvl="1" indent="-258763"/>
            <a:r>
              <a:rPr lang="en-GB" sz="1600" dirty="0" smtClean="0"/>
              <a:t>For example, if the firm is making £</a:t>
            </a:r>
            <a:r>
              <a:rPr lang="en-GB" sz="1600" dirty="0" smtClean="0"/>
              <a:t>1000 </a:t>
            </a:r>
            <a:r>
              <a:rPr lang="en-GB" sz="1600" dirty="0" smtClean="0"/>
              <a:t>profit before tax and interest and is paying £</a:t>
            </a:r>
            <a:r>
              <a:rPr lang="en-GB" sz="1600" dirty="0" smtClean="0"/>
              <a:t>100 </a:t>
            </a:r>
            <a:r>
              <a:rPr lang="en-GB" sz="1600" dirty="0" smtClean="0"/>
              <a:t>as </a:t>
            </a:r>
            <a:r>
              <a:rPr lang="en-GB" sz="1600" dirty="0" smtClean="0"/>
              <a:t>interest, </a:t>
            </a:r>
            <a:r>
              <a:rPr lang="en-GB" sz="1600" dirty="0" smtClean="0"/>
              <a:t>its times interest earned ratio would be ten. This means that it is earning ten times the interest payments it has to make. In this case interest rates could double so that interest payments rise to £</a:t>
            </a:r>
            <a:r>
              <a:rPr lang="en-GB" sz="1600" dirty="0" smtClean="0"/>
              <a:t>200 </a:t>
            </a:r>
            <a:r>
              <a:rPr lang="en-GB" sz="1600" dirty="0" smtClean="0"/>
              <a:t>and profits fall to 20 per cent of their current level (i.e. to £</a:t>
            </a:r>
            <a:r>
              <a:rPr lang="en-GB" sz="1600" dirty="0" smtClean="0"/>
              <a:t>200</a:t>
            </a:r>
            <a:r>
              <a:rPr lang="en-GB" sz="1600" dirty="0" smtClean="0"/>
              <a:t>) and the firm could still meet its interest payments. On the other hand if the times interest earned ratio were only two, so that interest payments were, say, £</a:t>
            </a:r>
            <a:r>
              <a:rPr lang="en-GB" sz="1600" dirty="0" smtClean="0"/>
              <a:t>500</a:t>
            </a:r>
            <a:r>
              <a:rPr lang="en-GB" sz="1600" dirty="0" smtClean="0"/>
              <a:t>, then if interest rates doubled the firm would have no profits left after paying its interest payments. So a slight fall in earnings would be disastrous.</a:t>
            </a:r>
          </a:p>
          <a:p>
            <a:endParaRPr lang="en-GB" sz="1600" dirty="0"/>
          </a:p>
        </p:txBody>
      </p:sp>
      <p:sp>
        <p:nvSpPr>
          <p:cNvPr id="2" name="Title 1"/>
          <p:cNvSpPr>
            <a:spLocks noGrp="1"/>
          </p:cNvSpPr>
          <p:nvPr>
            <p:ph type="title"/>
          </p:nvPr>
        </p:nvSpPr>
        <p:spPr>
          <a:xfrm>
            <a:off x="107504" y="116632"/>
            <a:ext cx="8856984" cy="669162"/>
          </a:xfrm>
        </p:spPr>
        <p:txBody>
          <a:bodyPr>
            <a:noAutofit/>
          </a:bodyPr>
          <a:lstStyle/>
          <a:p>
            <a:r>
              <a:rPr lang="en-GB" sz="2600" dirty="0" smtClean="0"/>
              <a:t>P5.4 </a:t>
            </a:r>
            <a:r>
              <a:rPr lang="en-GB" sz="2600" dirty="0"/>
              <a:t>- Accounting Ratios – Solvency - </a:t>
            </a:r>
            <a:r>
              <a:rPr lang="en-GB" sz="2600" b="1" dirty="0" smtClean="0"/>
              <a:t>Times </a:t>
            </a:r>
            <a:r>
              <a:rPr lang="en-GB" sz="2600" b="1" dirty="0" smtClean="0"/>
              <a:t>Interest Earned</a:t>
            </a:r>
            <a:endParaRPr lang="en-GB" sz="2600" b="1" dirty="0"/>
          </a:p>
        </p:txBody>
      </p:sp>
      <p:pic>
        <p:nvPicPr>
          <p:cNvPr id="27650" name="Picture 2"/>
          <p:cNvPicPr>
            <a:picLocks noChangeAspect="1" noChangeArrowheads="1"/>
          </p:cNvPicPr>
          <p:nvPr/>
        </p:nvPicPr>
        <p:blipFill>
          <a:blip r:embed="rId2" cstate="print"/>
          <a:srcRect l="22852" t="20625" r="50195" b="73750"/>
          <a:stretch>
            <a:fillRect/>
          </a:stretch>
        </p:blipFill>
        <p:spPr bwMode="auto">
          <a:xfrm>
            <a:off x="2483768" y="2571744"/>
            <a:ext cx="5390783" cy="830990"/>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315433125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79512" y="857232"/>
            <a:ext cx="8784976" cy="5429264"/>
          </a:xfrm>
        </p:spPr>
        <p:txBody>
          <a:bodyPr>
            <a:noAutofit/>
          </a:bodyPr>
          <a:lstStyle/>
          <a:p>
            <a:pPr marL="285750" indent="-285750"/>
            <a:r>
              <a:rPr lang="en-GB" sz="1600" b="1" dirty="0" smtClean="0"/>
              <a:t>Fixed Asset Turnover Ratio -</a:t>
            </a:r>
            <a:r>
              <a:rPr lang="en-GB" sz="1600" dirty="0" smtClean="0"/>
              <a:t> Although </a:t>
            </a:r>
            <a:r>
              <a:rPr lang="en-GB" sz="1600" dirty="0" smtClean="0"/>
              <a:t>this is often referred to as a </a:t>
            </a:r>
            <a:r>
              <a:rPr lang="en-GB" sz="1600" b="1" dirty="0" smtClean="0"/>
              <a:t>turnover ratio</a:t>
            </a:r>
            <a:r>
              <a:rPr lang="en-GB" sz="1600" dirty="0" smtClean="0"/>
              <a:t>, it </a:t>
            </a:r>
            <a:r>
              <a:rPr lang="en-GB" sz="1600" dirty="0" smtClean="0"/>
              <a:t>is pointless </a:t>
            </a:r>
            <a:r>
              <a:rPr lang="en-GB" sz="1600" dirty="0" smtClean="0"/>
              <a:t>to talk about 'turning over' fixed assets. However, the ratio is a very useful one for measuring the efficiency of the firm. The higher the level of sales generated by each 'unit' of fixed assets the more efficient the firm might be thought to be</a:t>
            </a:r>
            <a:r>
              <a:rPr lang="en-GB" sz="1600" dirty="0" smtClean="0"/>
              <a:t>.</a:t>
            </a:r>
            <a:r>
              <a:rPr lang="en-GB" sz="1600" dirty="0" smtClean="0"/>
              <a:t/>
            </a:r>
            <a:br>
              <a:rPr lang="en-GB" sz="1600" dirty="0" smtClean="0"/>
            </a:br>
            <a:r>
              <a:rPr lang="en-GB" sz="1600" dirty="0" smtClean="0"/>
              <a:t/>
            </a:r>
            <a:br>
              <a:rPr lang="en-GB" sz="1600" dirty="0" smtClean="0"/>
            </a:br>
            <a:endParaRPr lang="en-GB" sz="1600" dirty="0" smtClean="0"/>
          </a:p>
          <a:p>
            <a:pPr marL="0" indent="0">
              <a:buNone/>
            </a:pPr>
            <a:endParaRPr lang="en-GB" sz="1600" dirty="0" smtClean="0"/>
          </a:p>
          <a:p>
            <a:pPr marL="273050" indent="-273050"/>
            <a:r>
              <a:rPr lang="en-GB" sz="1600" dirty="0" smtClean="0"/>
              <a:t>The figure given for the ratio depends critically on the value of the fixed assets found in the balance sheet. For example, consider two identical firms except that one has purchased the land on which its factory stands recently and one purchased it a long time ago. As the land will be entered in the balance sheet at cost, one firm will have a lower figure in its accounts than the other. The one which purchased the land a long time ago will probably have paid less for it. Therefore, it will have a lower level of fixed assets and a higher fixed asset turnover ratio. However, this is no justification for arguing that it is more efficient. </a:t>
            </a:r>
          </a:p>
          <a:p>
            <a:pPr marL="531813" lvl="1" indent="-227013"/>
            <a:r>
              <a:rPr lang="en-GB" sz="1600" dirty="0" smtClean="0"/>
              <a:t>Often, these ratios are quoted as being </a:t>
            </a:r>
            <a:r>
              <a:rPr lang="en-GB" sz="1600" dirty="0" smtClean="0"/>
              <a:t>2 </a:t>
            </a:r>
            <a:r>
              <a:rPr lang="en-GB" sz="1600" dirty="0" smtClean="0"/>
              <a:t>times or 4.5 times, rather than just simply as </a:t>
            </a:r>
            <a:r>
              <a:rPr lang="en-GB" sz="1600" dirty="0" smtClean="0"/>
              <a:t>2 </a:t>
            </a:r>
            <a:r>
              <a:rPr lang="en-GB" sz="1600" dirty="0" smtClean="0"/>
              <a:t>or 4.5. This recalls the idea of </a:t>
            </a:r>
            <a:r>
              <a:rPr lang="en-GB" sz="1600" dirty="0" smtClean="0"/>
              <a:t>turning </a:t>
            </a:r>
            <a:r>
              <a:rPr lang="en-GB" sz="1600" dirty="0" smtClean="0"/>
              <a:t>over stock two times a year, etc. but here the word 'times' has little significance</a:t>
            </a:r>
            <a:r>
              <a:rPr lang="en-GB" sz="1600" dirty="0" smtClean="0"/>
              <a:t>.</a:t>
            </a:r>
          </a:p>
          <a:p>
            <a:pPr marL="531813" lvl="1" indent="-227013"/>
            <a:r>
              <a:rPr lang="en-GB" sz="1600" dirty="0" smtClean="0"/>
              <a:t>Web based companies will have a high figure if they are successful, the fixed assets are the computers, their cost vs. the amount of generated revenue will make a high value.</a:t>
            </a:r>
            <a:endParaRPr lang="en-GB" sz="1600" dirty="0" smtClean="0"/>
          </a:p>
        </p:txBody>
      </p:sp>
      <p:sp>
        <p:nvSpPr>
          <p:cNvPr id="2" name="Title 1"/>
          <p:cNvSpPr>
            <a:spLocks noGrp="1"/>
          </p:cNvSpPr>
          <p:nvPr>
            <p:ph type="title"/>
          </p:nvPr>
        </p:nvSpPr>
        <p:spPr>
          <a:xfrm>
            <a:off x="107504" y="188640"/>
            <a:ext cx="8928992" cy="504056"/>
          </a:xfrm>
        </p:spPr>
        <p:txBody>
          <a:bodyPr>
            <a:noAutofit/>
          </a:bodyPr>
          <a:lstStyle/>
          <a:p>
            <a:r>
              <a:rPr lang="en-GB" sz="2600" dirty="0" smtClean="0"/>
              <a:t>P5.4 </a:t>
            </a:r>
            <a:r>
              <a:rPr lang="en-GB" sz="2600" dirty="0"/>
              <a:t>- Accounting Ratios – Solvency - </a:t>
            </a:r>
            <a:r>
              <a:rPr lang="en-GB" sz="2600" b="1" dirty="0" smtClean="0"/>
              <a:t>Fixed </a:t>
            </a:r>
            <a:r>
              <a:rPr lang="en-GB" sz="2600" b="1" dirty="0" smtClean="0"/>
              <a:t>Asset Turnover Ratio</a:t>
            </a:r>
            <a:endParaRPr lang="en-GB" sz="2600" b="1" dirty="0"/>
          </a:p>
        </p:txBody>
      </p:sp>
      <p:pic>
        <p:nvPicPr>
          <p:cNvPr id="29698" name="Picture 2"/>
          <p:cNvPicPr>
            <a:picLocks noChangeAspect="1" noChangeArrowheads="1"/>
          </p:cNvPicPr>
          <p:nvPr/>
        </p:nvPicPr>
        <p:blipFill rotWithShape="1">
          <a:blip r:embed="rId2" cstate="print"/>
          <a:srcRect l="26255" t="19632" r="54297" b="74687"/>
          <a:stretch/>
        </p:blipFill>
        <p:spPr bwMode="auto">
          <a:xfrm>
            <a:off x="2411760" y="1966827"/>
            <a:ext cx="4064639" cy="742093"/>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146963214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79512" y="692696"/>
            <a:ext cx="8786874" cy="5286412"/>
          </a:xfrm>
        </p:spPr>
        <p:txBody>
          <a:bodyPr>
            <a:noAutofit/>
          </a:bodyPr>
          <a:lstStyle/>
          <a:p>
            <a:pPr marL="342900" indent="-342900"/>
            <a:r>
              <a:rPr lang="en-GB" sz="2100" b="1" dirty="0" smtClean="0"/>
              <a:t>Total Asset Turnover ratio - </a:t>
            </a:r>
            <a:r>
              <a:rPr lang="en-GB" sz="2100" dirty="0" smtClean="0"/>
              <a:t>This </a:t>
            </a:r>
            <a:r>
              <a:rPr lang="en-GB" sz="2100" dirty="0" smtClean="0"/>
              <a:t>is a very similar ratio to the fixed asset turnover except that total assets are used in the denominator.</a:t>
            </a:r>
          </a:p>
          <a:p>
            <a:endParaRPr lang="en-GB" sz="2100" dirty="0" smtClean="0"/>
          </a:p>
          <a:p>
            <a:endParaRPr lang="en-GB" sz="2100" dirty="0" smtClean="0"/>
          </a:p>
          <a:p>
            <a:pPr marL="342900" indent="-342900"/>
            <a:r>
              <a:rPr lang="en-GB" sz="2100" dirty="0" smtClean="0"/>
              <a:t>As </a:t>
            </a:r>
            <a:r>
              <a:rPr lang="en-GB" sz="2100" dirty="0" smtClean="0"/>
              <a:t>total assets </a:t>
            </a:r>
            <a:r>
              <a:rPr lang="en-GB" sz="2100" dirty="0" smtClean="0"/>
              <a:t>in a company are </a:t>
            </a:r>
            <a:r>
              <a:rPr lang="en-GB" sz="2100" dirty="0" smtClean="0"/>
              <a:t>equal to </a:t>
            </a:r>
            <a:r>
              <a:rPr lang="en-GB" sz="2100" b="1" dirty="0" smtClean="0"/>
              <a:t>fixed assets </a:t>
            </a:r>
            <a:r>
              <a:rPr lang="en-GB" sz="2100" dirty="0" smtClean="0"/>
              <a:t>plus </a:t>
            </a:r>
            <a:r>
              <a:rPr lang="en-GB" sz="2100" b="1" dirty="0" smtClean="0"/>
              <a:t>current assets </a:t>
            </a:r>
            <a:r>
              <a:rPr lang="en-GB" sz="2100" dirty="0" smtClean="0"/>
              <a:t>the denominator of the fraction here will be greater and the corresponding ratio will be lower than was the case with the fixed asset turnover ratio </a:t>
            </a:r>
            <a:r>
              <a:rPr lang="en-GB" sz="2100" dirty="0" smtClean="0"/>
              <a:t>above.</a:t>
            </a:r>
          </a:p>
          <a:p>
            <a:pPr marL="342900" indent="-342900"/>
            <a:r>
              <a:rPr lang="en-GB" sz="2100" dirty="0" smtClean="0"/>
              <a:t>Again</a:t>
            </a:r>
            <a:r>
              <a:rPr lang="en-GB" sz="2100" dirty="0" smtClean="0"/>
              <a:t>, like the fixed asset turnover ratio, care is needed in interpreting the valuation of fixed assets in the accounts</a:t>
            </a:r>
            <a:r>
              <a:rPr lang="en-GB" sz="2100" dirty="0" smtClean="0"/>
              <a:t>. Current assets can include shares, where the value can fluctuate, premises if the premises is owned, and vehicles.</a:t>
            </a:r>
          </a:p>
          <a:p>
            <a:pPr marL="342900" indent="-342900"/>
            <a:r>
              <a:rPr lang="en-GB" sz="2100" dirty="0" smtClean="0"/>
              <a:t>For some companies, like Logistics, this is the bulk of the business, therefor the return value will be less. If the value is less than 1 for instance the company will struggle to use this ration to get money unless their sales value is seasonally dependent. </a:t>
            </a:r>
            <a:endParaRPr lang="en-GB" sz="2100" dirty="0"/>
          </a:p>
        </p:txBody>
      </p:sp>
      <p:sp>
        <p:nvSpPr>
          <p:cNvPr id="2" name="Title 1"/>
          <p:cNvSpPr>
            <a:spLocks noGrp="1"/>
          </p:cNvSpPr>
          <p:nvPr>
            <p:ph type="title"/>
          </p:nvPr>
        </p:nvSpPr>
        <p:spPr>
          <a:xfrm>
            <a:off x="107504" y="116632"/>
            <a:ext cx="8856984" cy="504056"/>
          </a:xfrm>
        </p:spPr>
        <p:txBody>
          <a:bodyPr>
            <a:noAutofit/>
          </a:bodyPr>
          <a:lstStyle/>
          <a:p>
            <a:r>
              <a:rPr lang="en-GB" sz="2600" dirty="0" smtClean="0"/>
              <a:t>P5.4 </a:t>
            </a:r>
            <a:r>
              <a:rPr lang="en-GB" sz="2600" dirty="0"/>
              <a:t>- Accounting Ratios – Solvency - </a:t>
            </a:r>
            <a:r>
              <a:rPr lang="en-GB" sz="2600" b="1" dirty="0" smtClean="0"/>
              <a:t>Total </a:t>
            </a:r>
            <a:r>
              <a:rPr lang="en-GB" sz="2600" b="1" dirty="0" smtClean="0"/>
              <a:t>Asset Turnover Ratio</a:t>
            </a:r>
            <a:endParaRPr lang="en-GB" sz="2600" b="1" dirty="0"/>
          </a:p>
        </p:txBody>
      </p:sp>
      <p:pic>
        <p:nvPicPr>
          <p:cNvPr id="30722" name="Picture 2"/>
          <p:cNvPicPr>
            <a:picLocks noChangeAspect="1" noChangeArrowheads="1"/>
          </p:cNvPicPr>
          <p:nvPr/>
        </p:nvPicPr>
        <p:blipFill rotWithShape="1">
          <a:blip r:embed="rId2" cstate="print"/>
          <a:srcRect l="25781" t="79391" r="54297" b="16227"/>
          <a:stretch/>
        </p:blipFill>
        <p:spPr bwMode="auto">
          <a:xfrm>
            <a:off x="1979712" y="1446663"/>
            <a:ext cx="5262599" cy="723332"/>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270123165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42844" y="644058"/>
            <a:ext cx="8643998" cy="5593254"/>
          </a:xfrm>
        </p:spPr>
        <p:txBody>
          <a:bodyPr>
            <a:noAutofit/>
          </a:bodyPr>
          <a:lstStyle/>
          <a:p>
            <a:pPr marL="255588" indent="-255588"/>
            <a:r>
              <a:rPr lang="en-GB" sz="1600" b="1" dirty="0"/>
              <a:t>Return on Shareholders Funds Ratio </a:t>
            </a:r>
            <a:r>
              <a:rPr lang="en-GB" sz="1600" b="1" dirty="0" smtClean="0"/>
              <a:t>- </a:t>
            </a:r>
            <a:r>
              <a:rPr lang="en-GB" sz="1600" dirty="0" smtClean="0"/>
              <a:t>This </a:t>
            </a:r>
            <a:r>
              <a:rPr lang="en-GB" sz="1600" dirty="0" smtClean="0"/>
              <a:t>ratio shows the profits to which the shareholders are entitled (the numerator) divided by the total amount of money which the shareholders have contributed to the firm (the denominator). This looks at the firm's performance purely from the shareholders' point of view. </a:t>
            </a:r>
            <a:r>
              <a:rPr lang="en-GB" sz="1600" dirty="0" smtClean="0"/>
              <a:t>The </a:t>
            </a:r>
            <a:r>
              <a:rPr lang="en-GB" sz="1600" dirty="0" smtClean="0"/>
              <a:t>figures here are </a:t>
            </a:r>
            <a:r>
              <a:rPr lang="en-GB" sz="1600" b="1" dirty="0" smtClean="0"/>
              <a:t>book values</a:t>
            </a:r>
            <a:r>
              <a:rPr lang="en-GB" sz="1600" dirty="0" smtClean="0"/>
              <a:t>, that is they are the figures for equity which would be found in the </a:t>
            </a:r>
            <a:r>
              <a:rPr lang="en-GB" sz="1600" dirty="0" smtClean="0"/>
              <a:t>accounts.</a:t>
            </a:r>
          </a:p>
          <a:p>
            <a:pPr marL="255588" indent="-255588"/>
            <a:r>
              <a:rPr lang="en-GB" sz="1600" dirty="0" smtClean="0"/>
              <a:t>These </a:t>
            </a:r>
            <a:r>
              <a:rPr lang="en-GB" sz="1600" dirty="0" smtClean="0"/>
              <a:t>figures </a:t>
            </a:r>
            <a:r>
              <a:rPr lang="en-GB" sz="1600" dirty="0" smtClean="0"/>
              <a:t>do </a:t>
            </a:r>
            <a:r>
              <a:rPr lang="en-GB" sz="1600" dirty="0" smtClean="0"/>
              <a:t>not </a:t>
            </a:r>
            <a:r>
              <a:rPr lang="en-GB" sz="1600" dirty="0" smtClean="0"/>
              <a:t>always have </a:t>
            </a:r>
            <a:r>
              <a:rPr lang="en-GB" sz="1600" dirty="0" smtClean="0"/>
              <a:t>any close relationship with the market value of the shares of the company. If the </a:t>
            </a:r>
            <a:r>
              <a:rPr lang="en-GB" sz="1600" dirty="0" smtClean="0"/>
              <a:t>business </a:t>
            </a:r>
            <a:r>
              <a:rPr lang="en-GB" sz="1600" dirty="0" smtClean="0"/>
              <a:t>is doing very well its share price will be high and so its actual equity value in the market will be higher than that in the accounts. </a:t>
            </a:r>
            <a:br>
              <a:rPr lang="en-GB" sz="1600" dirty="0" smtClean="0"/>
            </a:br>
            <a:endParaRPr lang="en-GB" sz="1600" dirty="0" smtClean="0"/>
          </a:p>
          <a:p>
            <a:pPr marL="285750" indent="-285750"/>
            <a:endParaRPr lang="en-GB" sz="1600" dirty="0"/>
          </a:p>
          <a:p>
            <a:pPr marL="285750" indent="-285750"/>
            <a:endParaRPr lang="en-GB" sz="1600" dirty="0" smtClean="0"/>
          </a:p>
          <a:p>
            <a:pPr marL="255588" indent="-255588"/>
            <a:r>
              <a:rPr lang="en-GB" sz="1600" dirty="0" smtClean="0"/>
              <a:t>For </a:t>
            </a:r>
            <a:r>
              <a:rPr lang="en-GB" sz="1600" dirty="0" smtClean="0"/>
              <a:t>example, if a firm has issued share capital which has a nominal value of </a:t>
            </a:r>
            <a:r>
              <a:rPr lang="en-GB" sz="1600" dirty="0" smtClean="0"/>
              <a:t>£2,000 </a:t>
            </a:r>
            <a:r>
              <a:rPr lang="en-GB" sz="1600" dirty="0" smtClean="0"/>
              <a:t>and it has retained earnings also of </a:t>
            </a:r>
            <a:r>
              <a:rPr lang="en-GB" sz="1600" dirty="0" smtClean="0"/>
              <a:t>£2,000 </a:t>
            </a:r>
            <a:r>
              <a:rPr lang="en-GB" sz="1600" dirty="0" smtClean="0"/>
              <a:t>the equity figure in the accounts will be </a:t>
            </a:r>
            <a:r>
              <a:rPr lang="en-GB" sz="1600" dirty="0" smtClean="0"/>
              <a:t>£4,000</a:t>
            </a:r>
            <a:r>
              <a:rPr lang="en-GB" sz="1600" dirty="0" smtClean="0"/>
              <a:t>. However, if the </a:t>
            </a:r>
            <a:r>
              <a:rPr lang="en-GB" sz="1600" dirty="0" smtClean="0"/>
              <a:t>business </a:t>
            </a:r>
            <a:r>
              <a:rPr lang="en-GB" sz="1600" dirty="0" smtClean="0"/>
              <a:t>is doing very well and has good prospects the value of its shares on the stock exchange might be, say, </a:t>
            </a:r>
            <a:r>
              <a:rPr lang="en-GB" sz="1600" dirty="0" smtClean="0"/>
              <a:t>£16,000</a:t>
            </a:r>
            <a:r>
              <a:rPr lang="en-GB" sz="1600" dirty="0" smtClean="0"/>
              <a:t>. Thus, anyone buying the shares would be entitled to the earnings but only after having paid four times the book value of the equity. Thus, the actual return on shareholders' funds would be one quarter that given by the equation </a:t>
            </a:r>
            <a:r>
              <a:rPr lang="en-GB" sz="1600" dirty="0" smtClean="0"/>
              <a:t>above.</a:t>
            </a:r>
          </a:p>
          <a:p>
            <a:pPr marL="255588" indent="-255588"/>
            <a:r>
              <a:rPr lang="en-GB" sz="1600" dirty="0" smtClean="0"/>
              <a:t>Alternatively, </a:t>
            </a:r>
            <a:r>
              <a:rPr lang="en-GB" sz="1600" dirty="0" smtClean="0"/>
              <a:t>if the firm is doing badly, the market value of its equity might only be £1,000. In this case, anyone buying the shares in the company would only have to part with a sum of money equal to half the book value. The ROSF in this case would be twice that given in the equation. </a:t>
            </a:r>
            <a:r>
              <a:rPr lang="en-GB" sz="1600" dirty="0" smtClean="0"/>
              <a:t>This </a:t>
            </a:r>
            <a:r>
              <a:rPr lang="en-GB" sz="1600" dirty="0" smtClean="0"/>
              <a:t>ratio is also known as the </a:t>
            </a:r>
            <a:r>
              <a:rPr lang="en-GB" sz="1600" b="1" dirty="0" smtClean="0"/>
              <a:t>Return </a:t>
            </a:r>
            <a:r>
              <a:rPr lang="en-GB" sz="1600" b="1" dirty="0" smtClean="0"/>
              <a:t>on </a:t>
            </a:r>
            <a:r>
              <a:rPr lang="en-GB" sz="1600" b="1" dirty="0" smtClean="0"/>
              <a:t>Equity</a:t>
            </a:r>
            <a:r>
              <a:rPr lang="en-GB" sz="1600" dirty="0" smtClean="0"/>
              <a:t> </a:t>
            </a:r>
            <a:r>
              <a:rPr lang="en-GB" sz="1600" dirty="0" smtClean="0"/>
              <a:t>or </a:t>
            </a:r>
            <a:r>
              <a:rPr lang="en-GB" sz="1600" b="1" dirty="0" smtClean="0"/>
              <a:t>ROE.</a:t>
            </a:r>
            <a:endParaRPr lang="en-GB" sz="1600" b="1" dirty="0"/>
          </a:p>
        </p:txBody>
      </p:sp>
      <p:sp>
        <p:nvSpPr>
          <p:cNvPr id="2" name="Title 1"/>
          <p:cNvSpPr>
            <a:spLocks noGrp="1"/>
          </p:cNvSpPr>
          <p:nvPr>
            <p:ph type="title"/>
          </p:nvPr>
        </p:nvSpPr>
        <p:spPr>
          <a:xfrm>
            <a:off x="107504" y="142282"/>
            <a:ext cx="8928992" cy="478406"/>
          </a:xfrm>
        </p:spPr>
        <p:txBody>
          <a:bodyPr>
            <a:noAutofit/>
          </a:bodyPr>
          <a:lstStyle/>
          <a:p>
            <a:r>
              <a:rPr lang="en-GB" sz="2200" dirty="0" smtClean="0"/>
              <a:t>P5.4 </a:t>
            </a:r>
            <a:r>
              <a:rPr lang="en-GB" sz="2200" dirty="0"/>
              <a:t>- Accounting Ratios – Solvency - </a:t>
            </a:r>
            <a:r>
              <a:rPr lang="en-GB" sz="2200" b="1" dirty="0" smtClean="0"/>
              <a:t>Return </a:t>
            </a:r>
            <a:r>
              <a:rPr lang="en-GB" sz="2200" b="1" dirty="0" smtClean="0"/>
              <a:t>on Shareholders Funds Ratio</a:t>
            </a:r>
            <a:endParaRPr lang="en-GB" sz="2200" b="1" dirty="0"/>
          </a:p>
        </p:txBody>
      </p:sp>
      <p:pic>
        <p:nvPicPr>
          <p:cNvPr id="35842" name="Picture 2"/>
          <p:cNvPicPr>
            <a:picLocks noChangeAspect="1" noChangeArrowheads="1"/>
          </p:cNvPicPr>
          <p:nvPr/>
        </p:nvPicPr>
        <p:blipFill>
          <a:blip r:embed="rId2" cstate="print"/>
          <a:srcRect l="24023" t="54375" r="51953" b="40000"/>
          <a:stretch>
            <a:fillRect/>
          </a:stretch>
        </p:blipFill>
        <p:spPr bwMode="auto">
          <a:xfrm>
            <a:off x="2267744" y="2780928"/>
            <a:ext cx="5072098" cy="857256"/>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252333032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42844" y="857232"/>
            <a:ext cx="8572560" cy="5286412"/>
          </a:xfrm>
        </p:spPr>
        <p:txBody>
          <a:bodyPr>
            <a:normAutofit fontScale="77500" lnSpcReduction="20000"/>
          </a:bodyPr>
          <a:lstStyle/>
          <a:p>
            <a:pPr marL="273050" indent="-273050"/>
            <a:r>
              <a:rPr lang="en-GB" sz="2900" dirty="0" smtClean="0"/>
              <a:t>As most companies‘ aim is to make profits it follows that the most important ratios to analyse are the profitability ones. However, these ratios tend to be less diagnostic than those looked at earlier. The reason is that, if a firm is making poor profits and has low profitability, the reason will probably lie in areas such as its operating methods, and this will show up in ratios such as the turnover ratios defined above. Thus, profitability ratios give the overall performance of the </a:t>
            </a:r>
            <a:r>
              <a:rPr lang="en-GB" sz="2900" dirty="0" smtClean="0"/>
              <a:t>firm.</a:t>
            </a:r>
          </a:p>
          <a:p>
            <a:pPr marL="273050" indent="-273050"/>
            <a:r>
              <a:rPr lang="en-GB" sz="2900" dirty="0" smtClean="0"/>
              <a:t>But </a:t>
            </a:r>
            <a:r>
              <a:rPr lang="en-GB" sz="2900" dirty="0" smtClean="0"/>
              <a:t>the other ratios described above will offer a more detailed look at the individual elements of a firm's </a:t>
            </a:r>
            <a:r>
              <a:rPr lang="en-GB" sz="2900" dirty="0" smtClean="0"/>
              <a:t>activities.</a:t>
            </a:r>
            <a:endParaRPr lang="en-GB" sz="2900" dirty="0" smtClean="0"/>
          </a:p>
          <a:p>
            <a:pPr marL="273050" indent="-246063"/>
            <a:r>
              <a:rPr lang="en-GB" sz="2900" dirty="0" smtClean="0"/>
              <a:t>As with many ratios, different sources give slightly different definitions. For example, sometimes net profit is used and sometimes gross profit is employed in the calculation of the figures</a:t>
            </a:r>
            <a:r>
              <a:rPr lang="en-GB" sz="2900" dirty="0" smtClean="0"/>
              <a:t>.</a:t>
            </a:r>
            <a:endParaRPr lang="en-GB" sz="2900" dirty="0" smtClean="0"/>
          </a:p>
          <a:p>
            <a:pPr marL="269875" indent="-255588"/>
            <a:r>
              <a:rPr lang="en-GB" sz="2900" dirty="0" smtClean="0"/>
              <a:t>Importantly, these ratios will depend on the competitive environment of the firm. If the firm is in a highly competitive market its profitability ratios will be relatively low. On the other hand, if the firm is a monopoly or is selling a unique product or serving a niche market, its profitability ratios will be less affected by competitive pressures and so ought to be relatively higher.</a:t>
            </a:r>
            <a:endParaRPr lang="en-GB" sz="2900" dirty="0"/>
          </a:p>
        </p:txBody>
      </p:sp>
      <p:sp>
        <p:nvSpPr>
          <p:cNvPr id="2" name="Title 1"/>
          <p:cNvSpPr>
            <a:spLocks noGrp="1"/>
          </p:cNvSpPr>
          <p:nvPr>
            <p:ph type="title"/>
          </p:nvPr>
        </p:nvSpPr>
        <p:spPr>
          <a:xfrm>
            <a:off x="107504" y="116632"/>
            <a:ext cx="8856984" cy="648072"/>
          </a:xfrm>
        </p:spPr>
        <p:txBody>
          <a:bodyPr>
            <a:noAutofit/>
          </a:bodyPr>
          <a:lstStyle/>
          <a:p>
            <a:r>
              <a:rPr lang="en-GB" sz="3600" dirty="0" smtClean="0"/>
              <a:t>P5.4 </a:t>
            </a:r>
            <a:r>
              <a:rPr lang="en-GB" sz="3600" dirty="0"/>
              <a:t>- Accounting Ratios – Profitability </a:t>
            </a:r>
            <a:r>
              <a:rPr lang="en-GB" sz="3600" b="1" dirty="0" smtClean="0"/>
              <a:t>Ratios</a:t>
            </a:r>
            <a:endParaRPr lang="en-GB" sz="3600" b="1" dirty="0"/>
          </a:p>
        </p:txBody>
      </p:sp>
    </p:spTree>
    <p:extLst>
      <p:ext uri="{BB962C8B-B14F-4D97-AF65-F5344CB8AC3E}">
        <p14:creationId xmlns:p14="http://schemas.microsoft.com/office/powerpoint/2010/main" val="67944765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7504" y="764704"/>
            <a:ext cx="8856984" cy="5521816"/>
          </a:xfrm>
        </p:spPr>
        <p:txBody>
          <a:bodyPr>
            <a:normAutofit lnSpcReduction="10000"/>
          </a:bodyPr>
          <a:lstStyle/>
          <a:p>
            <a:pPr marL="273050" indent="-273050"/>
            <a:r>
              <a:rPr lang="en-GB" sz="2000" dirty="0" smtClean="0"/>
              <a:t>In this ratio the </a:t>
            </a:r>
            <a:r>
              <a:rPr lang="en-GB" sz="2000" b="1" dirty="0" smtClean="0"/>
              <a:t>numerator contains every liability which is not equity</a:t>
            </a:r>
            <a:r>
              <a:rPr lang="en-GB" sz="2000" dirty="0" smtClean="0"/>
              <a:t>. That is to say it will </a:t>
            </a:r>
            <a:r>
              <a:rPr lang="en-GB" sz="2000" dirty="0" smtClean="0"/>
              <a:t>include:</a:t>
            </a:r>
          </a:p>
          <a:p>
            <a:pPr marL="531813" lvl="1" indent="-258763"/>
            <a:r>
              <a:rPr lang="en-GB" sz="2000" dirty="0" smtClean="0"/>
              <a:t>Current </a:t>
            </a:r>
            <a:r>
              <a:rPr lang="en-GB" sz="2000" dirty="0"/>
              <a:t>liabilities and long-term debt.</a:t>
            </a:r>
          </a:p>
          <a:p>
            <a:pPr marL="531813" lvl="1" indent="-258763"/>
            <a:r>
              <a:rPr lang="en-GB" sz="2000" dirty="0" smtClean="0"/>
              <a:t>Share </a:t>
            </a:r>
            <a:r>
              <a:rPr lang="en-GB" sz="2000" dirty="0" smtClean="0"/>
              <a:t>capital and the reserves accumulated under retained </a:t>
            </a:r>
            <a:r>
              <a:rPr lang="en-GB" sz="2000" dirty="0" smtClean="0"/>
              <a:t>earnings.</a:t>
            </a:r>
            <a:endParaRPr lang="en-GB" sz="2000" dirty="0" smtClean="0"/>
          </a:p>
          <a:p>
            <a:pPr marL="273050" indent="-273050"/>
            <a:r>
              <a:rPr lang="en-GB" sz="2000" dirty="0" smtClean="0"/>
              <a:t>Therefore</a:t>
            </a:r>
            <a:r>
              <a:rPr lang="en-GB" sz="2000" dirty="0"/>
              <a:t>, if half of the assets are funded by equity and half by debt, this ratio will equal </a:t>
            </a:r>
            <a:r>
              <a:rPr lang="en-GB" sz="2000" dirty="0" smtClean="0"/>
              <a:t>one.</a:t>
            </a:r>
          </a:p>
          <a:p>
            <a:pPr marL="273050" indent="-273050"/>
            <a:endParaRPr lang="en-GB" sz="2000" dirty="0" smtClean="0"/>
          </a:p>
          <a:p>
            <a:pPr marL="273050" indent="-273050"/>
            <a:endParaRPr lang="en-GB" sz="2000" dirty="0"/>
          </a:p>
          <a:p>
            <a:pPr marL="273050" indent="-273050"/>
            <a:r>
              <a:rPr lang="en-GB" sz="2000" dirty="0" smtClean="0"/>
              <a:t>In </a:t>
            </a:r>
            <a:r>
              <a:rPr lang="en-GB" sz="2000" dirty="0" smtClean="0"/>
              <a:t>some definitions of this formula the numerator contains only long-term debt, current liabilities being excluded. In either case, the higher the ratio the higher the level of debt compared to equity</a:t>
            </a:r>
            <a:r>
              <a:rPr lang="en-GB" sz="2000" dirty="0" smtClean="0"/>
              <a:t>.</a:t>
            </a:r>
          </a:p>
          <a:p>
            <a:pPr marL="273050" indent="-273050"/>
            <a:r>
              <a:rPr lang="en-GB" sz="2000" dirty="0" smtClean="0"/>
              <a:t>The ultimate goal with this figure is to make it lower, and to do this with less shareholder intervention as possible. For instance writing off or lowering the debt or increasing the equity. Shareholders prefer the former, banks prefer the latter as it shows that a company is capable of paying back debts whish raises their credit rating.</a:t>
            </a:r>
            <a:endParaRPr lang="en-GB" sz="2000" dirty="0" smtClean="0"/>
          </a:p>
          <a:p>
            <a:endParaRPr lang="en-GB" sz="2000" dirty="0"/>
          </a:p>
        </p:txBody>
      </p:sp>
      <p:sp>
        <p:nvSpPr>
          <p:cNvPr id="2" name="Title 1"/>
          <p:cNvSpPr>
            <a:spLocks noGrp="1"/>
          </p:cNvSpPr>
          <p:nvPr>
            <p:ph type="title"/>
          </p:nvPr>
        </p:nvSpPr>
        <p:spPr>
          <a:xfrm>
            <a:off x="107504" y="116632"/>
            <a:ext cx="8928992" cy="576064"/>
          </a:xfrm>
        </p:spPr>
        <p:txBody>
          <a:bodyPr>
            <a:noAutofit/>
          </a:bodyPr>
          <a:lstStyle/>
          <a:p>
            <a:r>
              <a:rPr lang="en-GB" sz="2700" dirty="0" smtClean="0"/>
              <a:t>P5.4 </a:t>
            </a:r>
            <a:r>
              <a:rPr lang="en-GB" sz="2700" dirty="0"/>
              <a:t>- Accounting Ratios – </a:t>
            </a:r>
            <a:r>
              <a:rPr lang="en-GB" sz="2700" dirty="0" smtClean="0"/>
              <a:t>Profitability </a:t>
            </a:r>
            <a:r>
              <a:rPr lang="en-GB" sz="2700" dirty="0"/>
              <a:t>- </a:t>
            </a:r>
            <a:r>
              <a:rPr lang="en-GB" sz="2700" b="1" dirty="0" smtClean="0"/>
              <a:t>Debt </a:t>
            </a:r>
            <a:r>
              <a:rPr lang="en-GB" sz="2700" b="1" dirty="0" smtClean="0"/>
              <a:t>to Equity Ratio</a:t>
            </a:r>
            <a:endParaRPr lang="en-GB" sz="2700" b="1" dirty="0"/>
          </a:p>
        </p:txBody>
      </p:sp>
      <p:pic>
        <p:nvPicPr>
          <p:cNvPr id="25602" name="Picture 2"/>
          <p:cNvPicPr>
            <a:picLocks noChangeAspect="1" noChangeArrowheads="1"/>
          </p:cNvPicPr>
          <p:nvPr/>
        </p:nvPicPr>
        <p:blipFill rotWithShape="1">
          <a:blip r:embed="rId2" cstate="print"/>
          <a:srcRect l="26513" t="46400" r="54883" b="47500"/>
          <a:stretch/>
        </p:blipFill>
        <p:spPr bwMode="auto">
          <a:xfrm>
            <a:off x="2402769" y="2471598"/>
            <a:ext cx="3969431" cy="813386"/>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173114359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7504" y="741170"/>
            <a:ext cx="8893652" cy="5712166"/>
          </a:xfrm>
        </p:spPr>
        <p:txBody>
          <a:bodyPr>
            <a:normAutofit fontScale="92500" lnSpcReduction="20000"/>
          </a:bodyPr>
          <a:lstStyle/>
          <a:p>
            <a:pPr marL="273050" indent="-273050"/>
            <a:r>
              <a:rPr lang="en-GB" sz="1900" b="1" dirty="0" smtClean="0"/>
              <a:t>Debt Ratio</a:t>
            </a:r>
            <a:r>
              <a:rPr lang="en-GB" sz="1900" dirty="0" smtClean="0"/>
              <a:t> - This </a:t>
            </a:r>
            <a:r>
              <a:rPr lang="en-GB" sz="1900" dirty="0" smtClean="0"/>
              <a:t>is </a:t>
            </a:r>
            <a:r>
              <a:rPr lang="en-GB" sz="1900" dirty="0" smtClean="0"/>
              <a:t>similar </a:t>
            </a:r>
            <a:r>
              <a:rPr lang="en-GB" sz="1900" dirty="0" smtClean="0"/>
              <a:t>to the </a:t>
            </a:r>
            <a:r>
              <a:rPr lang="en-GB" sz="1900" b="1" dirty="0" smtClean="0"/>
              <a:t>debt to equity ratio</a:t>
            </a:r>
            <a:r>
              <a:rPr lang="en-GB" sz="1900" dirty="0" smtClean="0"/>
              <a:t> except that the numerator is </a:t>
            </a:r>
            <a:r>
              <a:rPr lang="en-GB" sz="1900" b="1" dirty="0" smtClean="0"/>
              <a:t>total liabilities rather than just equity</a:t>
            </a:r>
            <a:r>
              <a:rPr lang="en-GB" sz="1900" dirty="0" smtClean="0"/>
              <a:t>. </a:t>
            </a:r>
          </a:p>
          <a:p>
            <a:pPr marL="273050" indent="-273050"/>
            <a:r>
              <a:rPr lang="en-GB" sz="1800" dirty="0" smtClean="0"/>
              <a:t>The </a:t>
            </a:r>
            <a:r>
              <a:rPr lang="en-GB" sz="1800" dirty="0" smtClean="0"/>
              <a:t>numerator could equally be total assets, the result would be the same. This ratio shows the proportion of total liabilities that comprises </a:t>
            </a:r>
            <a:r>
              <a:rPr lang="en-GB" sz="1800" dirty="0" smtClean="0"/>
              <a:t>debt, loans, HP, Leases etc. </a:t>
            </a:r>
            <a:r>
              <a:rPr lang="en-GB" sz="1800" dirty="0" smtClean="0"/>
              <a:t>Similarly, it shows the proportion of total assets that are funded by debt rather than equity. In this case, if half the assets in the firm are funded by equity and half by debt the ratio will be one. The reason is simply that the denominator, total liabilities, will be half equity and half debt. Again, the higher the ratio the higher the level of debt compared to equity. </a:t>
            </a:r>
            <a:br>
              <a:rPr lang="en-GB" sz="1800" dirty="0" smtClean="0"/>
            </a:br>
            <a:endParaRPr lang="en-GB" sz="1800" dirty="0" smtClean="0"/>
          </a:p>
          <a:p>
            <a:pPr>
              <a:buNone/>
            </a:pPr>
            <a:endParaRPr lang="en-GB" sz="1800" dirty="0" smtClean="0"/>
          </a:p>
          <a:p>
            <a:pPr>
              <a:buNone/>
            </a:pPr>
            <a:endParaRPr lang="en-GB" sz="1800" dirty="0"/>
          </a:p>
          <a:p>
            <a:pPr>
              <a:buNone/>
            </a:pPr>
            <a:endParaRPr lang="en-GB" sz="1800" dirty="0" smtClean="0"/>
          </a:p>
          <a:p>
            <a:pPr marL="273050" indent="-273050"/>
            <a:r>
              <a:rPr lang="en-GB" sz="1800" dirty="0" smtClean="0"/>
              <a:t>This ratio and the debt to equity ratio are obviously very </a:t>
            </a:r>
            <a:r>
              <a:rPr lang="en-GB" sz="1800" dirty="0" smtClean="0"/>
              <a:t/>
            </a:r>
            <a:br>
              <a:rPr lang="en-GB" sz="1800" dirty="0" smtClean="0"/>
            </a:br>
            <a:r>
              <a:rPr lang="en-GB" sz="1800" dirty="0" smtClean="0"/>
              <a:t>closely </a:t>
            </a:r>
            <a:r>
              <a:rPr lang="en-GB" sz="1800" dirty="0" smtClean="0"/>
              <a:t>related. If </a:t>
            </a:r>
            <a:r>
              <a:rPr lang="en-GB" sz="1800" b="1" dirty="0" smtClean="0"/>
              <a:t>TD</a:t>
            </a:r>
            <a:r>
              <a:rPr lang="en-GB" sz="1800" dirty="0" smtClean="0"/>
              <a:t> is total debt, </a:t>
            </a:r>
            <a:r>
              <a:rPr lang="en-GB" sz="1800" b="1" dirty="0" smtClean="0"/>
              <a:t>TE</a:t>
            </a:r>
            <a:r>
              <a:rPr lang="en-GB" sz="1800" dirty="0" smtClean="0"/>
              <a:t> total equity, </a:t>
            </a:r>
            <a:r>
              <a:rPr lang="en-GB" sz="1800" b="1" dirty="0" smtClean="0"/>
              <a:t>TA</a:t>
            </a:r>
            <a:r>
              <a:rPr lang="en-GB" sz="1800" dirty="0" smtClean="0"/>
              <a:t> total </a:t>
            </a:r>
            <a:r>
              <a:rPr lang="en-GB" sz="1800" dirty="0" smtClean="0"/>
              <a:t/>
            </a:r>
            <a:br>
              <a:rPr lang="en-GB" sz="1800" dirty="0" smtClean="0"/>
            </a:br>
            <a:r>
              <a:rPr lang="en-GB" sz="1800" dirty="0" smtClean="0"/>
              <a:t>assets </a:t>
            </a:r>
            <a:r>
              <a:rPr lang="en-GB" sz="1800" dirty="0" smtClean="0"/>
              <a:t>and </a:t>
            </a:r>
            <a:r>
              <a:rPr lang="en-GB" sz="1800" b="1" dirty="0" smtClean="0"/>
              <a:t>TL</a:t>
            </a:r>
            <a:r>
              <a:rPr lang="en-GB" sz="1800" dirty="0" smtClean="0"/>
              <a:t> total liabilities, the following is true.</a:t>
            </a:r>
            <a:br>
              <a:rPr lang="en-GB" sz="1800" dirty="0" smtClean="0"/>
            </a:br>
            <a:r>
              <a:rPr lang="en-GB" sz="1800" dirty="0" smtClean="0"/>
              <a:t/>
            </a:r>
            <a:br>
              <a:rPr lang="en-GB" sz="1800" dirty="0" smtClean="0"/>
            </a:br>
            <a:r>
              <a:rPr lang="en-GB" sz="1800" dirty="0" smtClean="0"/>
              <a:t/>
            </a:r>
            <a:br>
              <a:rPr lang="en-GB" sz="1800" dirty="0" smtClean="0"/>
            </a:br>
            <a:endParaRPr lang="en-GB" sz="1800" dirty="0" smtClean="0"/>
          </a:p>
          <a:p>
            <a:pPr>
              <a:buNone/>
            </a:pPr>
            <a:endParaRPr lang="en-GB" sz="1800" dirty="0" smtClean="0"/>
          </a:p>
          <a:p>
            <a:pPr marL="273050" indent="-273050"/>
            <a:r>
              <a:rPr lang="en-GB" sz="1800" dirty="0" smtClean="0"/>
              <a:t>Consider </a:t>
            </a:r>
            <a:r>
              <a:rPr lang="en-GB" sz="1800" dirty="0" smtClean="0"/>
              <a:t>a firm with total assets of one million, a quarter of which are funded by debt and three-quarters by equity. It follows that total liabilities will be one million, debt will be 250,000 and equity 750,000. The gearing ratio here will be equal to 250,000/1,000,000 or 25%. The debt to equity ratio above will be equal to 250,000/750,000 or one third</a:t>
            </a:r>
            <a:r>
              <a:rPr lang="en-GB" sz="1800" dirty="0" smtClean="0"/>
              <a:t>. Still good.</a:t>
            </a:r>
            <a:endParaRPr lang="en-GB" sz="1800" dirty="0" smtClean="0"/>
          </a:p>
          <a:p>
            <a:endParaRPr lang="en-GB" sz="1800" dirty="0"/>
          </a:p>
        </p:txBody>
      </p:sp>
      <p:sp>
        <p:nvSpPr>
          <p:cNvPr id="2" name="Title 1"/>
          <p:cNvSpPr>
            <a:spLocks noGrp="1"/>
          </p:cNvSpPr>
          <p:nvPr>
            <p:ph type="title"/>
          </p:nvPr>
        </p:nvSpPr>
        <p:spPr>
          <a:xfrm>
            <a:off x="179512" y="116632"/>
            <a:ext cx="8821644" cy="608814"/>
          </a:xfrm>
        </p:spPr>
        <p:txBody>
          <a:bodyPr>
            <a:noAutofit/>
          </a:bodyPr>
          <a:lstStyle/>
          <a:p>
            <a:r>
              <a:rPr lang="en-GB" sz="3200" dirty="0" smtClean="0"/>
              <a:t>P5.4 </a:t>
            </a:r>
            <a:r>
              <a:rPr lang="en-GB" sz="3200" dirty="0"/>
              <a:t>- Accounting Ratios – Profitability - </a:t>
            </a:r>
            <a:r>
              <a:rPr lang="en-GB" sz="3200" b="1" dirty="0" smtClean="0"/>
              <a:t>Debt </a:t>
            </a:r>
            <a:r>
              <a:rPr lang="en-GB" sz="3200" b="1" dirty="0" smtClean="0"/>
              <a:t>Ratio</a:t>
            </a:r>
            <a:endParaRPr lang="en-GB" sz="3200" b="1" dirty="0"/>
          </a:p>
        </p:txBody>
      </p:sp>
      <p:pic>
        <p:nvPicPr>
          <p:cNvPr id="26627" name="Picture 3"/>
          <p:cNvPicPr>
            <a:picLocks noChangeAspect="1" noChangeArrowheads="1"/>
          </p:cNvPicPr>
          <p:nvPr/>
        </p:nvPicPr>
        <p:blipFill>
          <a:blip r:embed="rId2" cstate="print"/>
          <a:srcRect l="24609" t="55313" r="51953" b="25000"/>
          <a:stretch>
            <a:fillRect/>
          </a:stretch>
        </p:blipFill>
        <p:spPr bwMode="auto">
          <a:xfrm>
            <a:off x="5796136" y="3671933"/>
            <a:ext cx="3133011" cy="1485259"/>
          </a:xfrm>
          <a:prstGeom prst="rect">
            <a:avLst/>
          </a:prstGeom>
          <a:ln>
            <a:noFill/>
          </a:ln>
          <a:effectLst>
            <a:outerShdw blurRad="292100" dist="139700" dir="2700000" algn="tl" rotWithShape="0">
              <a:srgbClr val="333333">
                <a:alpha val="65000"/>
              </a:srgbClr>
            </a:outerShdw>
          </a:effectLst>
        </p:spPr>
      </p:pic>
      <p:pic>
        <p:nvPicPr>
          <p:cNvPr id="26626" name="Picture 2"/>
          <p:cNvPicPr>
            <a:picLocks noChangeAspect="1" noChangeArrowheads="1"/>
          </p:cNvPicPr>
          <p:nvPr/>
        </p:nvPicPr>
        <p:blipFill>
          <a:blip r:embed="rId3" cstate="print"/>
          <a:srcRect l="27539" t="83438" r="56055" b="10000"/>
          <a:stretch>
            <a:fillRect/>
          </a:stretch>
        </p:blipFill>
        <p:spPr bwMode="auto">
          <a:xfrm>
            <a:off x="5535299" y="2571744"/>
            <a:ext cx="3429189" cy="857256"/>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396004595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2645466267"/>
              </p:ext>
            </p:extLst>
          </p:nvPr>
        </p:nvGraphicFramePr>
        <p:xfrm>
          <a:off x="107504" y="764704"/>
          <a:ext cx="8856983" cy="5455920"/>
        </p:xfrm>
        <a:graphic>
          <a:graphicData uri="http://schemas.openxmlformats.org/drawingml/2006/table">
            <a:tbl>
              <a:tblPr firstRow="1" bandRow="1">
                <a:tableStyleId>{5C22544A-7EE6-4342-B048-85BDC9FD1C3A}</a:tableStyleId>
              </a:tblPr>
              <a:tblGrid>
                <a:gridCol w="366663"/>
                <a:gridCol w="1505545"/>
                <a:gridCol w="432048"/>
                <a:gridCol w="2520280"/>
                <a:gridCol w="2202638"/>
                <a:gridCol w="1829809"/>
              </a:tblGrid>
              <a:tr h="1015053">
                <a:tc gridSpan="2">
                  <a:txBody>
                    <a:bodyPr/>
                    <a:lstStyle/>
                    <a:p>
                      <a:r>
                        <a:rPr kumimoji="0" lang="en-GB" sz="1150" b="1" u="none" strike="noStrike" kern="1200" baseline="0" dirty="0" smtClean="0"/>
                        <a:t>Learning Outcome (LO) </a:t>
                      </a:r>
                    </a:p>
                    <a:p>
                      <a:r>
                        <a:rPr kumimoji="0" lang="en-GB" sz="1150" b="1" u="none" strike="noStrike" kern="1200" baseline="0" dirty="0" smtClean="0"/>
                        <a:t>The learner will:</a:t>
                      </a:r>
                      <a:endParaRPr kumimoji="0" lang="en-GB" sz="1150" b="1" i="0" u="none" strike="noStrike" kern="1200" baseline="0" dirty="0" smtClean="0">
                        <a:solidFill>
                          <a:schemeClr val="lt1"/>
                        </a:solidFill>
                        <a:latin typeface="+mn-lt"/>
                        <a:ea typeface="+mn-ea"/>
                        <a:cs typeface="+mn-cs"/>
                      </a:endParaRPr>
                    </a:p>
                  </a:txBody>
                  <a:tcPr/>
                </a:tc>
                <a:tc hMerge="1">
                  <a:txBody>
                    <a:bodyPr/>
                    <a:lstStyle/>
                    <a:p>
                      <a:endParaRPr lang="en-GB"/>
                    </a:p>
                  </a:txBody>
                  <a:tcPr/>
                </a:tc>
                <a:tc gridSpan="2">
                  <a:txBody>
                    <a:bodyPr/>
                    <a:lstStyle/>
                    <a:p>
                      <a:r>
                        <a:rPr kumimoji="0" lang="en-GB" sz="1150" b="1" u="none" strike="noStrike" kern="1200" baseline="0" dirty="0" smtClean="0"/>
                        <a:t>Pass </a:t>
                      </a:r>
                    </a:p>
                    <a:p>
                      <a:r>
                        <a:rPr kumimoji="0" lang="en-GB" sz="1150" b="1" u="none" strike="noStrike" kern="1200" baseline="0" dirty="0" smtClean="0"/>
                        <a:t>The assessment criteria are the pass requirements for this unit. </a:t>
                      </a:r>
                    </a:p>
                    <a:p>
                      <a:r>
                        <a:rPr kumimoji="0" lang="en-GB" sz="1150" b="1" u="none" strike="noStrike" kern="1200" baseline="0" dirty="0" smtClean="0"/>
                        <a:t>The learner can: </a:t>
                      </a:r>
                      <a:endParaRPr kumimoji="0" lang="en-GB" sz="1150" b="1" i="0" u="none" strike="noStrike" kern="1200" baseline="0" dirty="0" smtClean="0">
                        <a:solidFill>
                          <a:schemeClr val="lt1"/>
                        </a:solidFill>
                        <a:latin typeface="+mn-lt"/>
                        <a:ea typeface="+mn-ea"/>
                        <a:cs typeface="+mn-cs"/>
                      </a:endParaRPr>
                    </a:p>
                  </a:txBody>
                  <a:tcPr/>
                </a:tc>
                <a:tc hMerge="1">
                  <a:txBody>
                    <a:bodyPr/>
                    <a:lstStyle/>
                    <a:p>
                      <a:endParaRPr lang="en-GB"/>
                    </a:p>
                  </a:txBody>
                  <a:tcPr/>
                </a:tc>
                <a:tc>
                  <a:txBody>
                    <a:bodyPr/>
                    <a:lstStyle/>
                    <a:p>
                      <a:r>
                        <a:rPr kumimoji="0" lang="en-GB" sz="1150" b="1" u="none" strike="noStrike" kern="1200" baseline="0" dirty="0" smtClean="0"/>
                        <a:t>Merit </a:t>
                      </a:r>
                    </a:p>
                    <a:p>
                      <a:r>
                        <a:rPr kumimoji="0" lang="en-GB" sz="1150" b="1" u="none" strike="noStrike" kern="1200" baseline="0" dirty="0" smtClean="0"/>
                        <a:t>For merit the evidence must show that, in addition to the pass criteria, the learner is able to: </a:t>
                      </a:r>
                      <a:endParaRPr kumimoji="0" lang="en-GB" sz="1150" b="1" i="0" u="none" strike="noStrike" kern="1200" baseline="0" dirty="0" smtClean="0">
                        <a:solidFill>
                          <a:schemeClr val="lt1"/>
                        </a:solidFill>
                        <a:latin typeface="+mn-lt"/>
                        <a:ea typeface="+mn-ea"/>
                        <a:cs typeface="+mn-cs"/>
                      </a:endParaRPr>
                    </a:p>
                  </a:txBody>
                  <a:tcPr/>
                </a:tc>
                <a:tc>
                  <a:txBody>
                    <a:bodyPr/>
                    <a:lstStyle/>
                    <a:p>
                      <a:r>
                        <a:rPr kumimoji="0" lang="en-GB" sz="1150" b="1" u="none" strike="noStrike" kern="1200" baseline="0" dirty="0" smtClean="0"/>
                        <a:t>Distinction </a:t>
                      </a:r>
                    </a:p>
                    <a:p>
                      <a:r>
                        <a:rPr kumimoji="0" lang="en-GB" sz="1150" b="1" u="none" strike="noStrike" kern="1200" baseline="0" dirty="0" smtClean="0"/>
                        <a:t>For distinction the evidence must show that, in addition to the pass and merit criteria, the learner is able to: </a:t>
                      </a:r>
                      <a:endParaRPr kumimoji="0" lang="en-GB" sz="1150" b="1" i="0" u="none" strike="noStrike" kern="1200" baseline="0" dirty="0" smtClean="0">
                        <a:solidFill>
                          <a:schemeClr val="lt1"/>
                        </a:solidFill>
                        <a:latin typeface="+mn-lt"/>
                        <a:ea typeface="+mn-ea"/>
                        <a:cs typeface="+mn-cs"/>
                      </a:endParaRPr>
                    </a:p>
                  </a:txBody>
                  <a:tcPr/>
                </a:tc>
              </a:tr>
              <a:tr h="500608">
                <a:tc>
                  <a:txBody>
                    <a:bodyPr/>
                    <a:lstStyle/>
                    <a:p>
                      <a:pPr marL="0" algn="l" rtl="0" eaLnBrk="1" latinLnBrk="0" hangingPunct="1"/>
                      <a:r>
                        <a:rPr kumimoji="0" lang="en-GB" sz="1100" b="1" i="0" u="none" strike="noStrike" kern="1200" baseline="0" dirty="0" smtClean="0">
                          <a:solidFill>
                            <a:schemeClr val="dk1"/>
                          </a:solidFill>
                          <a:latin typeface="+mn-lt"/>
                          <a:ea typeface="+mn-ea"/>
                          <a:cs typeface="+mn-cs"/>
                        </a:rPr>
                        <a:t>1</a:t>
                      </a:r>
                      <a:endParaRPr kumimoji="0" lang="en-GB" sz="1100" b="1" i="0" u="none" strike="noStrike" kern="1200" baseline="0" dirty="0">
                        <a:solidFill>
                          <a:schemeClr val="dk1"/>
                        </a:solidFill>
                        <a:latin typeface="+mn-lt"/>
                        <a:ea typeface="+mn-ea"/>
                        <a:cs typeface="+mn-cs"/>
                      </a:endParaRPr>
                    </a:p>
                  </a:txBody>
                  <a:tcPr>
                    <a:solidFill>
                      <a:schemeClr val="accent5">
                        <a:lumMod val="40000"/>
                        <a:lumOff val="60000"/>
                      </a:schemeClr>
                    </a:solidFill>
                  </a:tcPr>
                </a:tc>
                <a:tc>
                  <a:txBody>
                    <a:bodyPr/>
                    <a:lstStyle/>
                    <a:p>
                      <a:r>
                        <a:rPr kumimoji="0" lang="en-GB" sz="1150" b="0" i="0" u="none" strike="noStrike" kern="1200" baseline="0" dirty="0" smtClean="0">
                          <a:solidFill>
                            <a:schemeClr val="dk1"/>
                          </a:solidFill>
                          <a:latin typeface="+mn-lt"/>
                          <a:ea typeface="+mn-ea"/>
                          <a:cs typeface="+mn-cs"/>
                        </a:rPr>
                        <a:t>Know how human resources are managed 	</a:t>
                      </a:r>
                    </a:p>
                  </a:txBody>
                  <a:tcPr>
                    <a:solidFill>
                      <a:schemeClr val="accent5">
                        <a:lumMod val="40000"/>
                        <a:lumOff val="60000"/>
                      </a:schemeClr>
                    </a:solidFill>
                  </a:tcPr>
                </a:tc>
                <a:tc>
                  <a:txBody>
                    <a:bodyPr/>
                    <a:lstStyle/>
                    <a:p>
                      <a:pPr marL="0" algn="l" rtl="0" eaLnBrk="1" latinLnBrk="0" hangingPunct="1"/>
                      <a:r>
                        <a:rPr kumimoji="0" lang="en-GB" sz="1150" b="1" i="0" u="none" strike="noStrike" kern="1200" baseline="0" dirty="0" smtClean="0">
                          <a:solidFill>
                            <a:schemeClr val="dk1"/>
                          </a:solidFill>
                          <a:latin typeface="+mn-lt"/>
                          <a:ea typeface="+mn-ea"/>
                          <a:cs typeface="+mn-cs"/>
                        </a:rPr>
                        <a:t>P1</a:t>
                      </a:r>
                      <a:endParaRPr kumimoji="0" lang="en-GB" sz="1150" b="1" i="0" u="none" strike="noStrike" kern="1200" baseline="0" dirty="0">
                        <a:solidFill>
                          <a:schemeClr val="dk1"/>
                        </a:solidFill>
                        <a:latin typeface="+mn-lt"/>
                        <a:ea typeface="+mn-ea"/>
                        <a:cs typeface="+mn-cs"/>
                      </a:endParaRPr>
                    </a:p>
                  </a:txBody>
                  <a:tcPr>
                    <a:solidFill>
                      <a:schemeClr val="accent5">
                        <a:lumMod val="40000"/>
                        <a:lumOff val="60000"/>
                      </a:schemeClr>
                    </a:solidFill>
                  </a:tcPr>
                </a:tc>
                <a:tc>
                  <a:txBody>
                    <a:bodyPr/>
                    <a:lstStyle/>
                    <a:p>
                      <a:r>
                        <a:rPr kumimoji="0" lang="en-GB" sz="1150" b="0" i="0" u="none" strike="noStrike" kern="1200" baseline="0" dirty="0" smtClean="0">
                          <a:solidFill>
                            <a:schemeClr val="dk1"/>
                          </a:solidFill>
                          <a:latin typeface="+mn-lt"/>
                          <a:ea typeface="+mn-ea"/>
                          <a:cs typeface="+mn-cs"/>
                        </a:rPr>
                        <a:t>Describe the recruitment documentation used in a selected organisation 	</a:t>
                      </a:r>
                    </a:p>
                  </a:txBody>
                  <a:tcPr>
                    <a:solidFill>
                      <a:schemeClr val="accent5">
                        <a:lumMod val="40000"/>
                        <a:lumOff val="60000"/>
                      </a:schemeClr>
                    </a:solidFill>
                  </a:tcPr>
                </a:tc>
                <a:tc>
                  <a:txBody>
                    <a:bodyPr/>
                    <a:lstStyle/>
                    <a:p>
                      <a:r>
                        <a:rPr kumimoji="0" lang="en-GB" sz="1150" b="1" i="0" u="none" strike="noStrike" kern="1200" baseline="0" dirty="0" smtClean="0">
                          <a:solidFill>
                            <a:schemeClr val="dk1"/>
                          </a:solidFill>
                          <a:latin typeface="+mn-lt"/>
                          <a:ea typeface="+mn-ea"/>
                          <a:cs typeface="+mn-cs"/>
                        </a:rPr>
                        <a:t>M1</a:t>
                      </a:r>
                      <a:r>
                        <a:rPr kumimoji="0" lang="en-GB" sz="1150" b="0" i="0" u="none" strike="noStrike" kern="1200" baseline="0" dirty="0" smtClean="0">
                          <a:solidFill>
                            <a:schemeClr val="dk1"/>
                          </a:solidFill>
                          <a:latin typeface="+mn-lt"/>
                          <a:ea typeface="+mn-ea"/>
                          <a:cs typeface="+mn-cs"/>
                        </a:rPr>
                        <a:t> - Analyse the recruitment documentation of a selected organisation </a:t>
                      </a:r>
                    </a:p>
                  </a:txBody>
                  <a:tcPr>
                    <a:solidFill>
                      <a:schemeClr val="accent5">
                        <a:lumMod val="40000"/>
                        <a:lumOff val="60000"/>
                      </a:schemeClr>
                    </a:solidFill>
                  </a:tcPr>
                </a:tc>
                <a:tc>
                  <a:txBody>
                    <a:bodyPr/>
                    <a:lstStyle/>
                    <a:p>
                      <a:endParaRPr kumimoji="0" lang="en-GB" sz="1150" b="0" i="0" u="none" strike="noStrike" kern="1200" baseline="0" dirty="0">
                        <a:solidFill>
                          <a:schemeClr val="dk1"/>
                        </a:solidFill>
                        <a:latin typeface="+mn-lt"/>
                        <a:ea typeface="+mn-ea"/>
                        <a:cs typeface="+mn-cs"/>
                      </a:endParaRPr>
                    </a:p>
                  </a:txBody>
                  <a:tcPr>
                    <a:solidFill>
                      <a:schemeClr val="accent5">
                        <a:lumMod val="40000"/>
                        <a:lumOff val="60000"/>
                      </a:schemeClr>
                    </a:solidFill>
                  </a:tcPr>
                </a:tc>
              </a:tr>
              <a:tr h="842352">
                <a:tc>
                  <a:txBody>
                    <a:bodyPr/>
                    <a:lstStyle/>
                    <a:p>
                      <a:endParaRPr kumimoji="0" lang="en-GB" sz="1100" b="1" i="0" u="none" strike="noStrike" kern="1200" baseline="0" dirty="0">
                        <a:solidFill>
                          <a:schemeClr val="dk1"/>
                        </a:solidFill>
                        <a:latin typeface="+mn-lt"/>
                        <a:ea typeface="+mn-ea"/>
                        <a:cs typeface="+mn-cs"/>
                      </a:endParaRPr>
                    </a:p>
                  </a:txBody>
                  <a:tcPr>
                    <a:solidFill>
                      <a:schemeClr val="accent5">
                        <a:lumMod val="40000"/>
                        <a:lumOff val="60000"/>
                      </a:schemeClr>
                    </a:solidFill>
                  </a:tcPr>
                </a:tc>
                <a:tc>
                  <a:txBody>
                    <a:bodyPr/>
                    <a:lstStyle/>
                    <a:p>
                      <a:endParaRPr kumimoji="0" lang="en-GB" sz="1150" b="0" i="0" u="none" strike="noStrike" kern="1200" baseline="0" dirty="0" smtClean="0">
                        <a:solidFill>
                          <a:schemeClr val="dk1"/>
                        </a:solidFill>
                        <a:latin typeface="+mn-lt"/>
                        <a:ea typeface="+mn-ea"/>
                        <a:cs typeface="+mn-cs"/>
                      </a:endParaRPr>
                    </a:p>
                  </a:txBody>
                  <a:tcPr>
                    <a:solidFill>
                      <a:schemeClr val="accent5">
                        <a:lumMod val="40000"/>
                        <a:lumOff val="60000"/>
                      </a:schemeClr>
                    </a:solidFill>
                  </a:tcPr>
                </a:tc>
                <a:tc>
                  <a:txBody>
                    <a:bodyPr/>
                    <a:lstStyle/>
                    <a:p>
                      <a:r>
                        <a:rPr kumimoji="0" lang="en-GB" sz="1150" b="1" i="0" u="none" strike="noStrike" kern="1200" baseline="0" dirty="0" smtClean="0">
                          <a:solidFill>
                            <a:schemeClr val="dk1"/>
                          </a:solidFill>
                          <a:latin typeface="+mn-lt"/>
                          <a:ea typeface="+mn-ea"/>
                          <a:cs typeface="+mn-cs"/>
                        </a:rPr>
                        <a:t>P2</a:t>
                      </a:r>
                      <a:endParaRPr kumimoji="0" lang="en-GB" sz="1150" b="1" i="0" u="none" strike="noStrike" kern="1200" baseline="0" dirty="0">
                        <a:solidFill>
                          <a:schemeClr val="dk1"/>
                        </a:solidFill>
                        <a:latin typeface="+mn-lt"/>
                        <a:ea typeface="+mn-ea"/>
                        <a:cs typeface="+mn-cs"/>
                      </a:endParaRPr>
                    </a:p>
                  </a:txBody>
                  <a:tcPr>
                    <a:solidFill>
                      <a:schemeClr val="accent5">
                        <a:lumMod val="40000"/>
                        <a:lumOff val="60000"/>
                      </a:schemeClr>
                    </a:solidFill>
                  </a:tcPr>
                </a:tc>
                <a:tc>
                  <a:txBody>
                    <a:bodyPr/>
                    <a:lstStyle/>
                    <a:p>
                      <a:r>
                        <a:rPr kumimoji="0" lang="en-GB" sz="1150" b="0" i="0" u="none" strike="noStrike" kern="1200" baseline="0" dirty="0" smtClean="0">
                          <a:solidFill>
                            <a:schemeClr val="dk1"/>
                          </a:solidFill>
                          <a:latin typeface="+mn-lt"/>
                          <a:ea typeface="+mn-ea"/>
                          <a:cs typeface="+mn-cs"/>
                        </a:rPr>
                        <a:t>Describe the main employability and personal and communication skills required when applying for a specific job role </a:t>
                      </a:r>
                    </a:p>
                  </a:txBody>
                  <a:tcPr>
                    <a:solidFill>
                      <a:schemeClr val="accent5">
                        <a:lumMod val="40000"/>
                        <a:lumOff val="60000"/>
                      </a:schemeClr>
                    </a:solidFill>
                  </a:tcPr>
                </a:tc>
                <a:tc>
                  <a:txBody>
                    <a:bodyPr/>
                    <a:lstStyle/>
                    <a:p>
                      <a:endParaRPr kumimoji="0" lang="en-GB" sz="1150" b="0" i="0" u="none" strike="noStrike" kern="1200" baseline="0" dirty="0">
                        <a:solidFill>
                          <a:schemeClr val="dk1"/>
                        </a:solidFill>
                        <a:latin typeface="+mn-lt"/>
                        <a:ea typeface="+mn-ea"/>
                        <a:cs typeface="+mn-cs"/>
                      </a:endParaRPr>
                    </a:p>
                  </a:txBody>
                  <a:tcPr>
                    <a:solidFill>
                      <a:schemeClr val="accent5">
                        <a:lumMod val="40000"/>
                        <a:lumOff val="60000"/>
                      </a:schemeClr>
                    </a:solidFill>
                  </a:tcPr>
                </a:tc>
                <a:tc>
                  <a:txBody>
                    <a:bodyPr/>
                    <a:lstStyle/>
                    <a:p>
                      <a:endParaRPr kumimoji="0" lang="en-GB" sz="1150" b="0" i="0" u="none" strike="noStrike" kern="1200" baseline="0" dirty="0" smtClean="0">
                        <a:solidFill>
                          <a:schemeClr val="dk1"/>
                        </a:solidFill>
                        <a:latin typeface="+mn-lt"/>
                        <a:ea typeface="+mn-ea"/>
                        <a:cs typeface="+mn-cs"/>
                      </a:endParaRPr>
                    </a:p>
                  </a:txBody>
                  <a:tcPr>
                    <a:solidFill>
                      <a:schemeClr val="accent5">
                        <a:lumMod val="40000"/>
                        <a:lumOff val="60000"/>
                      </a:schemeClr>
                    </a:solidFill>
                  </a:tcPr>
                </a:tc>
              </a:tr>
              <a:tr h="704800">
                <a:tc>
                  <a:txBody>
                    <a:bodyPr/>
                    <a:lstStyle/>
                    <a:p>
                      <a:r>
                        <a:rPr kumimoji="0" lang="en-GB" sz="1100" b="1" i="0" u="none" strike="noStrike" kern="1200" baseline="0" dirty="0" smtClean="0">
                          <a:solidFill>
                            <a:schemeClr val="dk1"/>
                          </a:solidFill>
                          <a:latin typeface="+mn-lt"/>
                          <a:ea typeface="+mn-ea"/>
                          <a:cs typeface="+mn-cs"/>
                        </a:rPr>
                        <a:t>2</a:t>
                      </a:r>
                      <a:endParaRPr kumimoji="0" lang="en-GB" sz="1100" b="1" i="0" u="none" strike="noStrike" kern="1200" baseline="0" dirty="0">
                        <a:solidFill>
                          <a:schemeClr val="dk1"/>
                        </a:solidFill>
                        <a:latin typeface="+mn-lt"/>
                        <a:ea typeface="+mn-ea"/>
                        <a:cs typeface="+mn-cs"/>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GB" sz="1150" b="0" i="0" u="none" strike="noStrike" kern="1200" baseline="0" dirty="0" smtClean="0">
                          <a:solidFill>
                            <a:schemeClr val="dk1"/>
                          </a:solidFill>
                          <a:latin typeface="+mn-lt"/>
                          <a:ea typeface="+mn-ea"/>
                          <a:cs typeface="+mn-cs"/>
                        </a:rPr>
                        <a:t>Know the purpose of managing physical and technological resources</a:t>
                      </a:r>
                    </a:p>
                  </a:txBody>
                  <a:tcPr/>
                </a:tc>
                <a:tc>
                  <a:txBody>
                    <a:bodyPr/>
                    <a:lstStyle/>
                    <a:p>
                      <a:r>
                        <a:rPr kumimoji="0" lang="en-GB" sz="1150" b="1" i="0" u="none" strike="noStrike" kern="1200" baseline="0" dirty="0" smtClean="0">
                          <a:solidFill>
                            <a:schemeClr val="dk1"/>
                          </a:solidFill>
                          <a:latin typeface="+mn-lt"/>
                          <a:ea typeface="+mn-ea"/>
                          <a:cs typeface="+mn-cs"/>
                        </a:rPr>
                        <a:t>P3</a:t>
                      </a:r>
                      <a:endParaRPr kumimoji="0" lang="en-GB" sz="1150" b="1" i="0" u="none" strike="noStrike" kern="1200" baseline="0" dirty="0">
                        <a:solidFill>
                          <a:schemeClr val="dk1"/>
                        </a:solidFill>
                        <a:latin typeface="+mn-lt"/>
                        <a:ea typeface="+mn-ea"/>
                        <a:cs typeface="+mn-cs"/>
                      </a:endParaRPr>
                    </a:p>
                  </a:txBody>
                  <a:tcPr/>
                </a:tc>
                <a:tc>
                  <a:txBody>
                    <a:bodyPr/>
                    <a:lstStyle/>
                    <a:p>
                      <a:r>
                        <a:rPr kumimoji="0" lang="en-GB" sz="1150" b="0" i="0" u="none" strike="noStrike" kern="1200" baseline="0" dirty="0" smtClean="0">
                          <a:solidFill>
                            <a:schemeClr val="dk1"/>
                          </a:solidFill>
                          <a:latin typeface="+mn-lt"/>
                          <a:ea typeface="+mn-ea"/>
                          <a:cs typeface="+mn-cs"/>
                        </a:rPr>
                        <a:t>Describe the main physical and technological resources required in the operation of a selected organisation</a:t>
                      </a:r>
                    </a:p>
                  </a:txBody>
                  <a:tcPr/>
                </a:tc>
                <a:tc>
                  <a:txBody>
                    <a:bodyPr/>
                    <a:lstStyle/>
                    <a:p>
                      <a:endParaRPr kumimoji="0" lang="en-GB" sz="1150" b="0" i="0" u="none" strike="noStrike" kern="1200" baseline="0" dirty="0">
                        <a:solidFill>
                          <a:schemeClr val="dk1"/>
                        </a:solidFill>
                        <a:latin typeface="+mn-lt"/>
                        <a:ea typeface="+mn-ea"/>
                        <a:cs typeface="+mn-cs"/>
                      </a:endParaRPr>
                    </a:p>
                  </a:txBody>
                  <a:tcPr/>
                </a:tc>
                <a:tc>
                  <a:txBody>
                    <a:bodyPr/>
                    <a:lstStyle/>
                    <a:p>
                      <a:endParaRPr kumimoji="0" lang="en-GB" sz="1150" b="0" i="0" u="none" strike="noStrike" kern="1200" baseline="0" dirty="0" smtClean="0">
                        <a:solidFill>
                          <a:schemeClr val="dk1"/>
                        </a:solidFill>
                        <a:latin typeface="+mn-lt"/>
                        <a:ea typeface="+mn-ea"/>
                        <a:cs typeface="+mn-cs"/>
                      </a:endParaRPr>
                    </a:p>
                  </a:txBody>
                  <a:tcPr/>
                </a:tc>
              </a:tr>
              <a:tr h="806896">
                <a:tc>
                  <a:txBody>
                    <a:bodyPr/>
                    <a:lstStyle/>
                    <a:p>
                      <a:r>
                        <a:rPr kumimoji="0" lang="en-GB" sz="1100" b="1" i="0" u="none" strike="noStrike" kern="1200" baseline="0" dirty="0" smtClean="0">
                          <a:solidFill>
                            <a:schemeClr val="dk1"/>
                          </a:solidFill>
                          <a:latin typeface="+mn-lt"/>
                          <a:ea typeface="+mn-ea"/>
                          <a:cs typeface="+mn-cs"/>
                        </a:rPr>
                        <a:t>3</a:t>
                      </a:r>
                      <a:endParaRPr kumimoji="0" lang="en-GB" sz="1100" b="1" i="0" u="none" strike="noStrike" kern="1200" baseline="0" dirty="0">
                        <a:solidFill>
                          <a:schemeClr val="dk1"/>
                        </a:solidFill>
                        <a:latin typeface="+mn-lt"/>
                        <a:ea typeface="+mn-ea"/>
                        <a:cs typeface="+mn-cs"/>
                      </a:endParaRPr>
                    </a:p>
                  </a:txBody>
                  <a:tcPr/>
                </a:tc>
                <a:tc>
                  <a:txBody>
                    <a:bodyPr/>
                    <a:lstStyle/>
                    <a:p>
                      <a:r>
                        <a:rPr kumimoji="0" lang="en-GB" sz="1150" b="0" i="0" u="none" strike="noStrike" kern="1200" baseline="0" dirty="0" smtClean="0">
                          <a:solidFill>
                            <a:schemeClr val="dk1"/>
                          </a:solidFill>
                          <a:latin typeface="+mn-lt"/>
                          <a:ea typeface="+mn-ea"/>
                          <a:cs typeface="+mn-cs"/>
                        </a:rPr>
                        <a:t>Know how to access sources of finance 	</a:t>
                      </a:r>
                    </a:p>
                  </a:txBody>
                  <a:tcPr/>
                </a:tc>
                <a:tc>
                  <a:txBody>
                    <a:bodyPr/>
                    <a:lstStyle/>
                    <a:p>
                      <a:r>
                        <a:rPr kumimoji="0" lang="en-GB" sz="1150" b="1" i="0" u="none" strike="noStrike" kern="1200" baseline="0" dirty="0" smtClean="0">
                          <a:solidFill>
                            <a:schemeClr val="dk1"/>
                          </a:solidFill>
                          <a:latin typeface="+mn-lt"/>
                          <a:ea typeface="+mn-ea"/>
                          <a:cs typeface="+mn-cs"/>
                        </a:rPr>
                        <a:t>P4</a:t>
                      </a:r>
                      <a:endParaRPr kumimoji="0" lang="en-GB" sz="1150" b="1" i="0" u="none" strike="noStrike" kern="1200" baseline="0" dirty="0">
                        <a:solidFill>
                          <a:schemeClr val="dk1"/>
                        </a:solidFill>
                        <a:latin typeface="+mn-lt"/>
                        <a:ea typeface="+mn-ea"/>
                        <a:cs typeface="+mn-cs"/>
                      </a:endParaRPr>
                    </a:p>
                  </a:txBody>
                  <a:tcPr/>
                </a:tc>
                <a:tc>
                  <a:txBody>
                    <a:bodyPr/>
                    <a:lstStyle/>
                    <a:p>
                      <a:r>
                        <a:rPr kumimoji="0" lang="en-GB" sz="1150" b="0" i="0" u="none" strike="noStrike" kern="1200" baseline="0" dirty="0" smtClean="0">
                          <a:solidFill>
                            <a:schemeClr val="dk1"/>
                          </a:solidFill>
                          <a:latin typeface="+mn-lt"/>
                          <a:ea typeface="+mn-ea"/>
                          <a:cs typeface="+mn-cs"/>
                        </a:rPr>
                        <a:t>Describe sources of internal and external finance for a selected business 	</a:t>
                      </a:r>
                    </a:p>
                  </a:txBody>
                  <a:tcPr/>
                </a:tc>
                <a:tc>
                  <a:txBody>
                    <a:bodyPr/>
                    <a:lstStyle/>
                    <a:p>
                      <a:r>
                        <a:rPr kumimoji="0" lang="en-GB" sz="1150" b="1" i="0" u="none" strike="noStrike" kern="1200" baseline="0" dirty="0" smtClean="0">
                          <a:solidFill>
                            <a:schemeClr val="dk1"/>
                          </a:solidFill>
                          <a:latin typeface="+mn-lt"/>
                          <a:ea typeface="+mn-ea"/>
                          <a:cs typeface="+mn-cs"/>
                        </a:rPr>
                        <a:t>M2</a:t>
                      </a:r>
                      <a:r>
                        <a:rPr kumimoji="0" lang="en-GB" sz="1150" b="0" i="0" u="none" strike="noStrike" kern="1200" baseline="0" dirty="0" smtClean="0">
                          <a:solidFill>
                            <a:schemeClr val="dk1"/>
                          </a:solidFill>
                          <a:latin typeface="+mn-lt"/>
                          <a:ea typeface="+mn-ea"/>
                          <a:cs typeface="+mn-cs"/>
                        </a:rPr>
                        <a:t> - Analyse the advantages and disadvantages of a range of different sources of finance for a selected business 	</a:t>
                      </a:r>
                    </a:p>
                  </a:txBody>
                  <a:tcPr/>
                </a:tc>
                <a:tc>
                  <a:txBody>
                    <a:bodyPr/>
                    <a:lstStyle/>
                    <a:p>
                      <a:r>
                        <a:rPr kumimoji="0" lang="en-GB" sz="1150" b="1" i="0" u="none" strike="noStrike" kern="1200" baseline="0" dirty="0" smtClean="0">
                          <a:solidFill>
                            <a:schemeClr val="dk1"/>
                          </a:solidFill>
                          <a:latin typeface="+mn-lt"/>
                          <a:ea typeface="+mn-ea"/>
                          <a:cs typeface="+mn-cs"/>
                        </a:rPr>
                        <a:t>D1</a:t>
                      </a:r>
                      <a:r>
                        <a:rPr kumimoji="0" lang="en-GB" sz="1150" b="0" i="0" u="none" strike="noStrike" kern="1200" baseline="0" dirty="0" smtClean="0">
                          <a:solidFill>
                            <a:schemeClr val="dk1"/>
                          </a:solidFill>
                          <a:latin typeface="+mn-lt"/>
                          <a:ea typeface="+mn-ea"/>
                          <a:cs typeface="+mn-cs"/>
                        </a:rPr>
                        <a:t> - Evaluate the best source of finance to meet the needs of a selected business</a:t>
                      </a:r>
                    </a:p>
                  </a:txBody>
                  <a:tcPr/>
                </a:tc>
              </a:tr>
              <a:tr h="669344">
                <a:tc>
                  <a:txBody>
                    <a:bodyPr/>
                    <a:lstStyle/>
                    <a:p>
                      <a:r>
                        <a:rPr kumimoji="0" lang="en-GB" sz="1100" b="1" i="0" u="none" strike="noStrike" kern="1200" baseline="0" dirty="0" smtClean="0">
                          <a:solidFill>
                            <a:schemeClr val="dk1"/>
                          </a:solidFill>
                          <a:latin typeface="+mn-lt"/>
                          <a:ea typeface="+mn-ea"/>
                          <a:cs typeface="+mn-cs"/>
                        </a:rPr>
                        <a:t>4</a:t>
                      </a:r>
                      <a:endParaRPr kumimoji="0" lang="en-GB" sz="1100" b="1" i="0" u="none" strike="noStrike" kern="1200" baseline="0" dirty="0">
                        <a:solidFill>
                          <a:schemeClr val="dk1"/>
                        </a:solidFill>
                        <a:latin typeface="+mn-lt"/>
                        <a:ea typeface="+mn-ea"/>
                        <a:cs typeface="+mn-cs"/>
                      </a:endParaRPr>
                    </a:p>
                  </a:txBody>
                  <a:tcPr>
                    <a:solidFill>
                      <a:srgbClr val="FFC000"/>
                    </a:solidFill>
                  </a:tcPr>
                </a:tc>
                <a:tc>
                  <a:txBody>
                    <a:bodyPr/>
                    <a:lstStyle/>
                    <a:p>
                      <a:r>
                        <a:rPr kumimoji="0" lang="en-GB" sz="1150" b="0" i="0" u="none" strike="noStrike" kern="1200" baseline="0" dirty="0" smtClean="0">
                          <a:solidFill>
                            <a:schemeClr val="dk1"/>
                          </a:solidFill>
                          <a:latin typeface="+mn-lt"/>
                          <a:ea typeface="+mn-ea"/>
                          <a:cs typeface="+mn-cs"/>
                        </a:rPr>
                        <a:t>Be able to interpret financial statements</a:t>
                      </a:r>
                    </a:p>
                  </a:txBody>
                  <a:tcPr>
                    <a:solidFill>
                      <a:srgbClr val="FFC000"/>
                    </a:solidFill>
                  </a:tcPr>
                </a:tc>
                <a:tc>
                  <a:txBody>
                    <a:bodyPr/>
                    <a:lstStyle/>
                    <a:p>
                      <a:r>
                        <a:rPr kumimoji="0" lang="en-GB" sz="1150" b="1" i="0" u="none" strike="noStrike" kern="1200" baseline="0" dirty="0" smtClean="0">
                          <a:solidFill>
                            <a:schemeClr val="dk1"/>
                          </a:solidFill>
                          <a:latin typeface="+mn-lt"/>
                          <a:ea typeface="+mn-ea"/>
                          <a:cs typeface="+mn-cs"/>
                        </a:rPr>
                        <a:t>P5</a:t>
                      </a:r>
                      <a:endParaRPr kumimoji="0" lang="en-GB" sz="1150" b="1" i="0" u="none" strike="noStrike" kern="1200" baseline="0" dirty="0">
                        <a:solidFill>
                          <a:schemeClr val="dk1"/>
                        </a:solidFill>
                        <a:latin typeface="+mn-lt"/>
                        <a:ea typeface="+mn-ea"/>
                        <a:cs typeface="+mn-cs"/>
                      </a:endParaRPr>
                    </a:p>
                  </a:txBody>
                  <a:tcPr>
                    <a:solidFill>
                      <a:srgbClr val="FFC000"/>
                    </a:solidFill>
                  </a:tcPr>
                </a:tc>
                <a:tc>
                  <a:txBody>
                    <a:bodyPr/>
                    <a:lstStyle/>
                    <a:p>
                      <a:r>
                        <a:rPr kumimoji="0" lang="en-GB" sz="1150" b="0" i="0" u="none" strike="noStrike" kern="1200" baseline="0" dirty="0" smtClean="0">
                          <a:solidFill>
                            <a:schemeClr val="dk1"/>
                          </a:solidFill>
                          <a:latin typeface="+mn-lt"/>
                          <a:ea typeface="+mn-ea"/>
                          <a:cs typeface="+mn-cs"/>
                        </a:rPr>
                        <a:t>Interpret the contents of a trading and profit and loss account and balance sheet for a selected company 	</a:t>
                      </a:r>
                    </a:p>
                  </a:txBody>
                  <a:tcPr>
                    <a:solidFill>
                      <a:srgbClr val="FFC000"/>
                    </a:solidFill>
                  </a:tcPr>
                </a:tc>
                <a:tc>
                  <a:txBody>
                    <a:bodyPr/>
                    <a:lstStyle/>
                    <a:p>
                      <a:endParaRPr kumimoji="0" lang="en-GB" sz="1150" b="0" i="0" u="none" strike="noStrike" kern="1200" baseline="0" dirty="0" smtClean="0">
                        <a:solidFill>
                          <a:schemeClr val="dk1"/>
                        </a:solidFill>
                        <a:latin typeface="+mn-lt"/>
                        <a:ea typeface="+mn-ea"/>
                        <a:cs typeface="+mn-cs"/>
                      </a:endParaRPr>
                    </a:p>
                  </a:txBody>
                  <a:tcPr>
                    <a:solidFill>
                      <a:srgbClr val="FFC000"/>
                    </a:solidFill>
                  </a:tcPr>
                </a:tc>
                <a:tc>
                  <a:txBody>
                    <a:bodyPr/>
                    <a:lstStyle/>
                    <a:p>
                      <a:endParaRPr kumimoji="0" lang="en-GB" sz="1150" b="0" i="0" u="none" strike="noStrike" kern="1200" baseline="0" dirty="0" smtClean="0">
                        <a:solidFill>
                          <a:schemeClr val="dk1"/>
                        </a:solidFill>
                        <a:latin typeface="+mn-lt"/>
                        <a:ea typeface="+mn-ea"/>
                        <a:cs typeface="+mn-cs"/>
                      </a:endParaRPr>
                    </a:p>
                  </a:txBody>
                  <a:tcPr>
                    <a:solidFill>
                      <a:srgbClr val="FFC000"/>
                    </a:solidFill>
                  </a:tcPr>
                </a:tc>
              </a:tr>
            </a:tbl>
          </a:graphicData>
        </a:graphic>
      </p:graphicFrame>
      <p:sp>
        <p:nvSpPr>
          <p:cNvPr id="3" name="Title 2"/>
          <p:cNvSpPr>
            <a:spLocks noGrp="1"/>
          </p:cNvSpPr>
          <p:nvPr>
            <p:ph type="title"/>
          </p:nvPr>
        </p:nvSpPr>
        <p:spPr>
          <a:xfrm>
            <a:off x="230832" y="116632"/>
            <a:ext cx="8733656" cy="504056"/>
          </a:xfrm>
        </p:spPr>
        <p:txBody>
          <a:bodyPr>
            <a:noAutofit/>
          </a:bodyPr>
          <a:lstStyle/>
          <a:p>
            <a:r>
              <a:rPr lang="en-GB" sz="3600" smtClean="0"/>
              <a:t>LO4 </a:t>
            </a:r>
            <a:r>
              <a:rPr lang="en-GB" sz="3600" dirty="0" smtClean="0"/>
              <a:t>- Assessment Criteria</a:t>
            </a:r>
            <a:endParaRPr lang="en-GB" sz="3600" dirty="0"/>
          </a:p>
        </p:txBody>
      </p:sp>
    </p:spTree>
    <p:extLst>
      <p:ext uri="{BB962C8B-B14F-4D97-AF65-F5344CB8AC3E}">
        <p14:creationId xmlns:p14="http://schemas.microsoft.com/office/powerpoint/2010/main" val="165665613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7504" y="785794"/>
            <a:ext cx="8750776" cy="5429288"/>
          </a:xfrm>
        </p:spPr>
        <p:txBody>
          <a:bodyPr>
            <a:normAutofit fontScale="62500" lnSpcReduction="20000"/>
          </a:bodyPr>
          <a:lstStyle/>
          <a:p>
            <a:pPr marL="273050" indent="-273050"/>
            <a:r>
              <a:rPr lang="en-GB" b="1" dirty="0" smtClean="0"/>
              <a:t>Net profit Ratio - </a:t>
            </a:r>
            <a:r>
              <a:rPr lang="en-GB" dirty="0" smtClean="0"/>
              <a:t>This </a:t>
            </a:r>
            <a:r>
              <a:rPr lang="en-GB" dirty="0" smtClean="0"/>
              <a:t>ratio shows the proportion of the sales revenue that is profit. If the firm makes sales of £</a:t>
            </a:r>
            <a:r>
              <a:rPr lang="en-GB" dirty="0" smtClean="0"/>
              <a:t>1000 </a:t>
            </a:r>
            <a:r>
              <a:rPr lang="en-GB" dirty="0" smtClean="0"/>
              <a:t>and of this £</a:t>
            </a:r>
            <a:r>
              <a:rPr lang="en-GB" dirty="0" smtClean="0"/>
              <a:t>900 </a:t>
            </a:r>
            <a:r>
              <a:rPr lang="en-GB" dirty="0" smtClean="0"/>
              <a:t>is accounted for by the costs of production, it follows </a:t>
            </a:r>
            <a:r>
              <a:rPr lang="en-GB" dirty="0" smtClean="0"/>
              <a:t>therefor that </a:t>
            </a:r>
            <a:r>
              <a:rPr lang="en-GB" dirty="0" smtClean="0"/>
              <a:t>the profit margin will be 10%. It might seem that the term 'net' would mean that the profit after tax should be used. However, here it means the profit after the costs of administration and sales have been taken into account. </a:t>
            </a:r>
            <a:endParaRPr lang="en-GB" dirty="0" smtClean="0"/>
          </a:p>
          <a:p>
            <a:pPr marL="273050" indent="-273050"/>
            <a:r>
              <a:rPr lang="en-GB" b="1" dirty="0" smtClean="0"/>
              <a:t>Gross </a:t>
            </a:r>
            <a:r>
              <a:rPr lang="en-GB" b="1" dirty="0" smtClean="0"/>
              <a:t>profit margin </a:t>
            </a:r>
            <a:r>
              <a:rPr lang="en-GB" dirty="0" smtClean="0"/>
              <a:t>refers </a:t>
            </a:r>
            <a:r>
              <a:rPr lang="en-GB" dirty="0" smtClean="0"/>
              <a:t>to the gross profit made by the firm. This is equal to the turnover minus the cost of goods sold where the costs of administration and distribution have not been subtracted. </a:t>
            </a:r>
            <a:br>
              <a:rPr lang="en-GB" dirty="0" smtClean="0"/>
            </a:br>
            <a:r>
              <a:rPr lang="en-GB" dirty="0" smtClean="0"/>
              <a:t/>
            </a:r>
            <a:br>
              <a:rPr lang="en-GB" dirty="0" smtClean="0"/>
            </a:br>
            <a:r>
              <a:rPr lang="en-GB" dirty="0" smtClean="0"/>
              <a:t/>
            </a:r>
            <a:br>
              <a:rPr lang="en-GB" dirty="0" smtClean="0"/>
            </a:br>
            <a:endParaRPr lang="en-GB" dirty="0" smtClean="0"/>
          </a:p>
          <a:p>
            <a:pPr marL="273050" indent="-273050"/>
            <a:r>
              <a:rPr lang="en-GB" dirty="0" smtClean="0"/>
              <a:t/>
            </a:r>
            <a:br>
              <a:rPr lang="en-GB" dirty="0" smtClean="0"/>
            </a:br>
            <a:endParaRPr lang="en-GB" dirty="0" smtClean="0"/>
          </a:p>
          <a:p>
            <a:pPr marL="273050" indent="-273050"/>
            <a:r>
              <a:rPr lang="en-GB" dirty="0" smtClean="0"/>
              <a:t>It might seem that the higher the ratio the better, but this need not necessarily be the case. For example, a firm that is introducing a new product and attempting to gain market share might well place a low price on the product in order to sell as much as possible. In this case, the profit margin, in the short-term at least, will be fairly </a:t>
            </a:r>
            <a:r>
              <a:rPr lang="en-GB" dirty="0" smtClean="0"/>
              <a:t>low.</a:t>
            </a:r>
          </a:p>
          <a:p>
            <a:pPr marL="273050" indent="-273050"/>
            <a:r>
              <a:rPr lang="en-GB" dirty="0" smtClean="0"/>
              <a:t>Also</a:t>
            </a:r>
            <a:r>
              <a:rPr lang="en-GB" dirty="0" smtClean="0"/>
              <a:t>, the profit margin will depend on the nature of the market niche in which the firm is operating in. For example, a firm at the lower end of the market might be selling a relatively low quality product with a low profit </a:t>
            </a:r>
            <a:r>
              <a:rPr lang="en-GB" dirty="0" smtClean="0"/>
              <a:t>margin (</a:t>
            </a:r>
            <a:r>
              <a:rPr lang="en-GB" dirty="0" err="1" smtClean="0"/>
              <a:t>Poundland</a:t>
            </a:r>
            <a:r>
              <a:rPr lang="en-GB" dirty="0" smtClean="0"/>
              <a:t>, </a:t>
            </a:r>
            <a:r>
              <a:rPr lang="en-GB" dirty="0" err="1" smtClean="0"/>
              <a:t>Costcutters</a:t>
            </a:r>
            <a:r>
              <a:rPr lang="en-GB" dirty="0" smtClean="0"/>
              <a:t>, Officers Club) </a:t>
            </a:r>
            <a:r>
              <a:rPr lang="en-GB" dirty="0" smtClean="0"/>
              <a:t>whereas a firm at the top end of the market will be selling fewer units but at a higher price and with a higher profit margin</a:t>
            </a:r>
            <a:r>
              <a:rPr lang="en-GB" dirty="0" smtClean="0"/>
              <a:t>. This does not mean their net Profit margin </a:t>
            </a:r>
            <a:r>
              <a:rPr lang="en-GB" dirty="0" err="1" smtClean="0"/>
              <a:t>rartion</a:t>
            </a:r>
            <a:r>
              <a:rPr lang="en-GB" dirty="0" smtClean="0"/>
              <a:t> will be better, 100 products at 5p profit is more profit than 10 products at 25p profit.</a:t>
            </a:r>
            <a:endParaRPr lang="en-GB" dirty="0"/>
          </a:p>
        </p:txBody>
      </p:sp>
      <p:sp>
        <p:nvSpPr>
          <p:cNvPr id="2" name="Title 1"/>
          <p:cNvSpPr>
            <a:spLocks noGrp="1"/>
          </p:cNvSpPr>
          <p:nvPr>
            <p:ph type="title"/>
          </p:nvPr>
        </p:nvSpPr>
        <p:spPr>
          <a:xfrm>
            <a:off x="107504" y="116632"/>
            <a:ext cx="8856984" cy="680252"/>
          </a:xfrm>
        </p:spPr>
        <p:txBody>
          <a:bodyPr>
            <a:noAutofit/>
          </a:bodyPr>
          <a:lstStyle/>
          <a:p>
            <a:r>
              <a:rPr lang="en-GB" sz="2800" dirty="0" smtClean="0"/>
              <a:t>P5.4 </a:t>
            </a:r>
            <a:r>
              <a:rPr lang="en-GB" sz="2800" dirty="0"/>
              <a:t>- Accounting Ratios – Profitability - </a:t>
            </a:r>
            <a:r>
              <a:rPr lang="en-GB" sz="2800" b="1" dirty="0" smtClean="0"/>
              <a:t>Net </a:t>
            </a:r>
            <a:r>
              <a:rPr lang="en-GB" sz="2800" b="1" dirty="0" smtClean="0"/>
              <a:t>Profit Ratio</a:t>
            </a:r>
            <a:endParaRPr lang="en-GB" sz="2800" b="1" dirty="0"/>
          </a:p>
        </p:txBody>
      </p:sp>
      <p:pic>
        <p:nvPicPr>
          <p:cNvPr id="32770" name="Picture 2"/>
          <p:cNvPicPr>
            <a:picLocks noChangeAspect="1" noChangeArrowheads="1"/>
          </p:cNvPicPr>
          <p:nvPr/>
        </p:nvPicPr>
        <p:blipFill>
          <a:blip r:embed="rId2" cstate="print"/>
          <a:srcRect l="24023" t="21562" r="50195" b="71875"/>
          <a:stretch>
            <a:fillRect/>
          </a:stretch>
        </p:blipFill>
        <p:spPr bwMode="auto">
          <a:xfrm>
            <a:off x="2483768" y="2572314"/>
            <a:ext cx="4041350" cy="928694"/>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126040498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42844" y="692696"/>
            <a:ext cx="8786874" cy="5616624"/>
          </a:xfrm>
        </p:spPr>
        <p:txBody>
          <a:bodyPr>
            <a:normAutofit lnSpcReduction="10000"/>
          </a:bodyPr>
          <a:lstStyle/>
          <a:p>
            <a:pPr marL="273050" indent="-273050"/>
            <a:r>
              <a:rPr lang="en-GB" sz="2000" b="1" dirty="0"/>
              <a:t>Return on Capital Employed </a:t>
            </a:r>
            <a:r>
              <a:rPr lang="en-GB" sz="2000" b="1" dirty="0" smtClean="0"/>
              <a:t>Ratio</a:t>
            </a:r>
            <a:r>
              <a:rPr lang="en-GB" sz="2000" dirty="0" smtClean="0"/>
              <a:t> - The </a:t>
            </a:r>
            <a:r>
              <a:rPr lang="en-GB" sz="2000" dirty="0" smtClean="0"/>
              <a:t>effectiveness of the assets that are financed by the long-term lenders and shareholders is being assessed. Therefore, the denominator consists of the long-term capital. The numerator is operating profit as this shows the profit before the interest payments and tax are </a:t>
            </a:r>
            <a:r>
              <a:rPr lang="en-GB" sz="2000" dirty="0" smtClean="0"/>
              <a:t>paid.</a:t>
            </a:r>
          </a:p>
          <a:p>
            <a:pPr marL="273050" indent="-273050"/>
            <a:r>
              <a:rPr lang="en-GB" sz="2000" dirty="0" smtClean="0"/>
              <a:t>For this ratio, the </a:t>
            </a:r>
            <a:r>
              <a:rPr lang="en-GB" sz="2000" dirty="0" smtClean="0"/>
              <a:t>higher this ratio the better, but the points made concerning the net profit margin should be borne in mind.</a:t>
            </a:r>
          </a:p>
          <a:p>
            <a:endParaRPr lang="en-GB" sz="2000" dirty="0" smtClean="0"/>
          </a:p>
          <a:p>
            <a:endParaRPr lang="en-GB" sz="2000" dirty="0"/>
          </a:p>
          <a:p>
            <a:endParaRPr lang="en-GB" sz="2800" dirty="0" smtClean="0"/>
          </a:p>
          <a:p>
            <a:pPr marL="269875" indent="-255588"/>
            <a:r>
              <a:rPr lang="en-GB" sz="2000" dirty="0" smtClean="0"/>
              <a:t>Things not taken into consideration for this is share values and seasonal fluctuations. Operating profit for some companies changes, summer goods sell better in June and July, Winter goods in December, companies with product ranges or seasonal only products will have a varied Return on Capital throughout the year.</a:t>
            </a:r>
          </a:p>
          <a:p>
            <a:pPr marL="269875" indent="-255588"/>
            <a:r>
              <a:rPr lang="en-GB" sz="2000" dirty="0" smtClean="0"/>
              <a:t>For start-up companies the Operating profit will be low and liabilities will be high making it difficult to borrow on this ratio.</a:t>
            </a:r>
            <a:endParaRPr lang="en-GB" sz="2000" dirty="0"/>
          </a:p>
        </p:txBody>
      </p:sp>
      <p:sp>
        <p:nvSpPr>
          <p:cNvPr id="2" name="Title 1"/>
          <p:cNvSpPr>
            <a:spLocks noGrp="1"/>
          </p:cNvSpPr>
          <p:nvPr>
            <p:ph type="title"/>
          </p:nvPr>
        </p:nvSpPr>
        <p:spPr>
          <a:xfrm>
            <a:off x="107504" y="116632"/>
            <a:ext cx="8928992" cy="576064"/>
          </a:xfrm>
        </p:spPr>
        <p:txBody>
          <a:bodyPr>
            <a:noAutofit/>
          </a:bodyPr>
          <a:lstStyle/>
          <a:p>
            <a:r>
              <a:rPr lang="en-GB" sz="2200" dirty="0" smtClean="0"/>
              <a:t>P5.4 </a:t>
            </a:r>
            <a:r>
              <a:rPr lang="en-GB" sz="2200" dirty="0"/>
              <a:t>- Accounting Ratios – Profitability - </a:t>
            </a:r>
            <a:r>
              <a:rPr lang="en-GB" sz="2200" b="1" dirty="0" smtClean="0"/>
              <a:t>Return </a:t>
            </a:r>
            <a:r>
              <a:rPr lang="en-GB" sz="2200" b="1" dirty="0" smtClean="0"/>
              <a:t>on Capital Employed Ratio</a:t>
            </a:r>
            <a:endParaRPr lang="en-GB" sz="2200" b="1" dirty="0"/>
          </a:p>
        </p:txBody>
      </p:sp>
      <p:pic>
        <p:nvPicPr>
          <p:cNvPr id="34818" name="Picture 2"/>
          <p:cNvPicPr>
            <a:picLocks noChangeAspect="1" noChangeArrowheads="1"/>
          </p:cNvPicPr>
          <p:nvPr/>
        </p:nvPicPr>
        <p:blipFill>
          <a:blip r:embed="rId2" cstate="print"/>
          <a:srcRect l="21680" t="18750" r="49023" b="74687"/>
          <a:stretch>
            <a:fillRect/>
          </a:stretch>
        </p:blipFill>
        <p:spPr bwMode="auto">
          <a:xfrm>
            <a:off x="1835696" y="2788908"/>
            <a:ext cx="5102714" cy="1000132"/>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65055631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14282" y="806884"/>
            <a:ext cx="8715436" cy="5286412"/>
          </a:xfrm>
        </p:spPr>
        <p:txBody>
          <a:bodyPr>
            <a:normAutofit/>
          </a:bodyPr>
          <a:lstStyle/>
          <a:p>
            <a:pPr marL="0" indent="0">
              <a:buNone/>
            </a:pPr>
            <a:r>
              <a:rPr lang="en-GB" sz="2000" b="1" dirty="0" smtClean="0"/>
              <a:t>Performance ratios </a:t>
            </a:r>
            <a:r>
              <a:rPr lang="en-GB" sz="2000" dirty="0" smtClean="0"/>
              <a:t>show the ability of the firm to manage its basic activities efficiently. They tend to relate assets to sales in some way and so, in general, the higher the ratio the more sales are being generated by the firm for the level of assets. </a:t>
            </a:r>
          </a:p>
          <a:p>
            <a:pPr marL="354013" indent="-354013"/>
            <a:r>
              <a:rPr lang="en-GB" sz="2000" dirty="0" smtClean="0"/>
              <a:t>As assets have to be funded by some form of liability, e.g. debt, and debt has to be paid for it follows that the more sales that can be generated from a given level of assets, the greater the profitability of the firm. Therefore, as a general rule, the higher these ratios the better, although there are exceptions to this</a:t>
            </a:r>
            <a:r>
              <a:rPr lang="en-GB" sz="2000" dirty="0" smtClean="0"/>
              <a:t>.</a:t>
            </a:r>
          </a:p>
          <a:p>
            <a:pPr marL="354013" indent="-354013"/>
            <a:r>
              <a:rPr lang="en-GB" sz="2000" dirty="0" smtClean="0"/>
              <a:t>For Start up companies this ratio is more trustworthy as it shows their current performance against an overall debt, shows that they are managing their debts and increasing their sales in that period of time when the bank trusts start ups, the grace period.</a:t>
            </a:r>
          </a:p>
          <a:p>
            <a:pPr marL="354013" indent="-354013"/>
            <a:r>
              <a:rPr lang="en-GB" sz="2000" dirty="0" smtClean="0"/>
              <a:t>As 80% of start ups fail in the first year, managing the performance against debts is more common until profitability is used to further the company beyond its original scope.</a:t>
            </a:r>
            <a:endParaRPr lang="en-GB" sz="2000" dirty="0" smtClean="0"/>
          </a:p>
          <a:p>
            <a:endParaRPr lang="en-GB" sz="2000" dirty="0"/>
          </a:p>
        </p:txBody>
      </p:sp>
      <p:sp>
        <p:nvSpPr>
          <p:cNvPr id="2" name="Title 1"/>
          <p:cNvSpPr>
            <a:spLocks noGrp="1"/>
          </p:cNvSpPr>
          <p:nvPr>
            <p:ph type="title"/>
          </p:nvPr>
        </p:nvSpPr>
        <p:spPr>
          <a:xfrm>
            <a:off x="179512" y="116632"/>
            <a:ext cx="8784976" cy="648072"/>
          </a:xfrm>
        </p:spPr>
        <p:txBody>
          <a:bodyPr>
            <a:normAutofit/>
          </a:bodyPr>
          <a:lstStyle/>
          <a:p>
            <a:r>
              <a:rPr lang="en-GB" sz="3200" dirty="0" smtClean="0"/>
              <a:t>P5.4 </a:t>
            </a:r>
            <a:r>
              <a:rPr lang="en-GB" sz="3200" dirty="0"/>
              <a:t>- Accounting Ratios </a:t>
            </a:r>
            <a:r>
              <a:rPr lang="en-GB" sz="3200" dirty="0" smtClean="0"/>
              <a:t>- </a:t>
            </a:r>
            <a:r>
              <a:rPr lang="en-GB" sz="3200" b="1" dirty="0" smtClean="0"/>
              <a:t>Performance Ratios</a:t>
            </a:r>
            <a:endParaRPr lang="en-GB" sz="3200" b="1" dirty="0"/>
          </a:p>
        </p:txBody>
      </p:sp>
    </p:spTree>
    <p:extLst>
      <p:ext uri="{BB962C8B-B14F-4D97-AF65-F5344CB8AC3E}">
        <p14:creationId xmlns:p14="http://schemas.microsoft.com/office/powerpoint/2010/main" val="361213825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14282" y="764704"/>
            <a:ext cx="8715436" cy="5429288"/>
          </a:xfrm>
        </p:spPr>
        <p:txBody>
          <a:bodyPr>
            <a:noAutofit/>
          </a:bodyPr>
          <a:lstStyle/>
          <a:p>
            <a:pPr marL="287338" indent="-285750"/>
            <a:r>
              <a:rPr lang="en-GB" sz="1700" b="1" dirty="0" smtClean="0"/>
              <a:t>Stock Turnover Ratio - </a:t>
            </a:r>
            <a:r>
              <a:rPr lang="en-GB" sz="1700" dirty="0" smtClean="0"/>
              <a:t>This </a:t>
            </a:r>
            <a:r>
              <a:rPr lang="en-GB" sz="1700" dirty="0" smtClean="0"/>
              <a:t>is a very widely used ratio, and </a:t>
            </a:r>
            <a:r>
              <a:rPr lang="en-GB" sz="1700" dirty="0" smtClean="0"/>
              <a:t>refers </a:t>
            </a:r>
            <a:r>
              <a:rPr lang="en-GB" sz="1700" dirty="0" smtClean="0"/>
              <a:t>to as the inventory turnover ratio and inventories would appear in the denominator of the equation. The numerator, </a:t>
            </a:r>
            <a:r>
              <a:rPr lang="en-GB" sz="1700" b="1" dirty="0" smtClean="0"/>
              <a:t>COGS</a:t>
            </a:r>
            <a:r>
              <a:rPr lang="en-GB" sz="1700" dirty="0" smtClean="0"/>
              <a:t>, refers to the cost of goods sold which is sometimes entered in the accounts under the heading cost of </a:t>
            </a:r>
            <a:r>
              <a:rPr lang="en-GB" sz="1700" dirty="0" smtClean="0"/>
              <a:t>sales.</a:t>
            </a:r>
          </a:p>
          <a:p>
            <a:pPr marL="287338" indent="-285750"/>
            <a:r>
              <a:rPr lang="en-GB" sz="1700" dirty="0" smtClean="0"/>
              <a:t>This </a:t>
            </a:r>
            <a:r>
              <a:rPr lang="en-GB" sz="1700" dirty="0" smtClean="0"/>
              <a:t>ratio shows the efficiency with which a firm manages it stock levels. Taking a simple set of numbers, imagine that the </a:t>
            </a:r>
            <a:r>
              <a:rPr lang="en-GB" sz="1700" b="1" dirty="0" smtClean="0"/>
              <a:t>COGS</a:t>
            </a:r>
            <a:r>
              <a:rPr lang="en-GB" sz="1700" dirty="0" smtClean="0"/>
              <a:t> is </a:t>
            </a:r>
            <a:r>
              <a:rPr lang="en-GB" sz="1700" dirty="0" smtClean="0"/>
              <a:t>£2000 </a:t>
            </a:r>
            <a:r>
              <a:rPr lang="en-GB" sz="1700" dirty="0" smtClean="0"/>
              <a:t>and the level of stock is </a:t>
            </a:r>
            <a:r>
              <a:rPr lang="en-GB" sz="1700" dirty="0" smtClean="0"/>
              <a:t>£200</a:t>
            </a:r>
            <a:r>
              <a:rPr lang="en-GB" sz="1700" dirty="0" smtClean="0"/>
              <a:t>, the stock turnover ratio as defined above will be ten times. What this suggests is that the stock is turned over ten times in the </a:t>
            </a:r>
            <a:r>
              <a:rPr lang="en-GB" sz="1700" dirty="0" smtClean="0"/>
              <a:t>year.</a:t>
            </a:r>
          </a:p>
          <a:p>
            <a:pPr marL="287338" indent="-285750"/>
            <a:r>
              <a:rPr lang="en-GB" sz="1700" dirty="0" smtClean="0"/>
              <a:t>Taking </a:t>
            </a:r>
            <a:r>
              <a:rPr lang="en-GB" sz="1700" dirty="0" smtClean="0"/>
              <a:t>the simple example of a retail firm, it is easy to imagine the stock being sold and replenished, then sold and replenished again. The average stock level of £</a:t>
            </a:r>
            <a:r>
              <a:rPr lang="en-GB" sz="1700" dirty="0" smtClean="0"/>
              <a:t>1000 </a:t>
            </a:r>
            <a:r>
              <a:rPr lang="en-GB" sz="1700" dirty="0" smtClean="0"/>
              <a:t>would be sold, or turned over, ten times in the year. </a:t>
            </a:r>
            <a:endParaRPr lang="en-GB" sz="1700" dirty="0" smtClean="0"/>
          </a:p>
          <a:p>
            <a:pPr marL="1588" indent="12700">
              <a:buNone/>
            </a:pPr>
            <a:endParaRPr lang="en-GB" sz="1700" dirty="0" smtClean="0"/>
          </a:p>
          <a:p>
            <a:pPr marL="1588" indent="12700">
              <a:buNone/>
            </a:pPr>
            <a:endParaRPr lang="en-GB" sz="1700" dirty="0"/>
          </a:p>
          <a:p>
            <a:pPr marL="1588" indent="12700">
              <a:buNone/>
            </a:pPr>
            <a:endParaRPr lang="en-GB" sz="1700" dirty="0"/>
          </a:p>
          <a:p>
            <a:pPr marL="287338" indent="-285750"/>
            <a:r>
              <a:rPr lang="en-GB" sz="1700" dirty="0"/>
              <a:t>Imagine a </a:t>
            </a:r>
            <a:r>
              <a:rPr lang="en-GB" sz="1700" dirty="0" smtClean="0"/>
              <a:t>company that runs </a:t>
            </a:r>
            <a:r>
              <a:rPr lang="en-GB" sz="1700" dirty="0"/>
              <a:t>its stock down </a:t>
            </a:r>
            <a:r>
              <a:rPr lang="en-GB" sz="1700" dirty="0" smtClean="0"/>
              <a:t>smoothly (effective stock management). </a:t>
            </a:r>
            <a:r>
              <a:rPr lang="en-GB" sz="1700" dirty="0"/>
              <a:t>If the average stock level is </a:t>
            </a:r>
            <a:r>
              <a:rPr lang="en-GB" sz="1700" dirty="0" smtClean="0"/>
              <a:t>1000 </a:t>
            </a:r>
            <a:r>
              <a:rPr lang="en-GB" sz="1700" dirty="0"/>
              <a:t>it follows that it buys in </a:t>
            </a:r>
            <a:r>
              <a:rPr lang="en-GB" sz="1700" dirty="0" smtClean="0"/>
              <a:t>2000 </a:t>
            </a:r>
            <a:r>
              <a:rPr lang="en-GB" sz="1700" dirty="0"/>
              <a:t>and runs this down to zero in the course of trading. In this case the average stock level will be </a:t>
            </a:r>
            <a:r>
              <a:rPr lang="en-GB" sz="1700" dirty="0" smtClean="0"/>
              <a:t>1000</a:t>
            </a:r>
            <a:r>
              <a:rPr lang="en-GB" sz="1700" dirty="0"/>
              <a:t>, half the time the stock is above this level and half the time it is below it. Thus the </a:t>
            </a:r>
            <a:r>
              <a:rPr lang="en-GB" sz="1700" dirty="0" smtClean="0"/>
              <a:t>company </a:t>
            </a:r>
            <a:r>
              <a:rPr lang="en-GB" sz="1700" dirty="0"/>
              <a:t>will purchase stock five times a year. The stock turnover ratio refers to the average stock level and so returns a figure of ten</a:t>
            </a:r>
            <a:r>
              <a:rPr lang="en-GB" sz="1700" dirty="0" smtClean="0"/>
              <a:t>.</a:t>
            </a:r>
            <a:endParaRPr lang="en-GB" sz="1700" dirty="0"/>
          </a:p>
        </p:txBody>
      </p:sp>
      <p:sp>
        <p:nvSpPr>
          <p:cNvPr id="2" name="Title 1"/>
          <p:cNvSpPr>
            <a:spLocks noGrp="1"/>
          </p:cNvSpPr>
          <p:nvPr>
            <p:ph type="title"/>
          </p:nvPr>
        </p:nvSpPr>
        <p:spPr>
          <a:xfrm>
            <a:off x="107504" y="116632"/>
            <a:ext cx="8856984" cy="648072"/>
          </a:xfrm>
        </p:spPr>
        <p:txBody>
          <a:bodyPr>
            <a:noAutofit/>
          </a:bodyPr>
          <a:lstStyle/>
          <a:p>
            <a:r>
              <a:rPr lang="en-GB" sz="2400" dirty="0" smtClean="0"/>
              <a:t>P5.4 </a:t>
            </a:r>
            <a:r>
              <a:rPr lang="en-GB" sz="2400" dirty="0"/>
              <a:t>- Accounting Ratios </a:t>
            </a:r>
            <a:r>
              <a:rPr lang="en-GB" sz="2400" dirty="0" smtClean="0"/>
              <a:t>– Performance - </a:t>
            </a:r>
            <a:r>
              <a:rPr lang="en-GB" sz="2400" dirty="0"/>
              <a:t>Stock </a:t>
            </a:r>
            <a:r>
              <a:rPr lang="en-GB" sz="2400" b="1" dirty="0" smtClean="0"/>
              <a:t>Turnover Ratio</a:t>
            </a:r>
            <a:endParaRPr lang="en-GB" sz="2400" b="1" dirty="0"/>
          </a:p>
        </p:txBody>
      </p:sp>
      <p:pic>
        <p:nvPicPr>
          <p:cNvPr id="28674" name="Picture 2"/>
          <p:cNvPicPr>
            <a:picLocks noChangeAspect="1" noChangeArrowheads="1"/>
          </p:cNvPicPr>
          <p:nvPr/>
        </p:nvPicPr>
        <p:blipFill>
          <a:blip r:embed="rId2" cstate="print"/>
          <a:srcRect l="26953" t="27187" r="53711" b="66250"/>
          <a:stretch>
            <a:fillRect/>
          </a:stretch>
        </p:blipFill>
        <p:spPr bwMode="auto">
          <a:xfrm>
            <a:off x="2402859" y="3867888"/>
            <a:ext cx="4041349" cy="857256"/>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7740491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14282" y="664008"/>
            <a:ext cx="8715436" cy="5429288"/>
          </a:xfrm>
        </p:spPr>
        <p:txBody>
          <a:bodyPr>
            <a:noAutofit/>
          </a:bodyPr>
          <a:lstStyle/>
          <a:p>
            <a:pPr marL="273050" indent="-258763"/>
            <a:r>
              <a:rPr lang="en-GB" sz="1600" dirty="0"/>
              <a:t>In some texts, sales or turnover are given as the numerator rather than COGS. The firm's sales or turnover figure should be greater than the cost of goods </a:t>
            </a:r>
            <a:r>
              <a:rPr lang="en-GB" sz="1600" dirty="0" smtClean="0"/>
              <a:t>sold as </a:t>
            </a:r>
            <a:r>
              <a:rPr lang="en-GB" sz="1600" dirty="0"/>
              <a:t>a profit margin would be added. If, for example, the profit margin were 10% the sales figure would be £1,100, i.e. </a:t>
            </a:r>
            <a:r>
              <a:rPr lang="en-GB" sz="1600" dirty="0" smtClean="0"/>
              <a:t>10% </a:t>
            </a:r>
            <a:r>
              <a:rPr lang="en-GB" sz="1600" dirty="0"/>
              <a:t>higher than the COGS figure</a:t>
            </a:r>
            <a:r>
              <a:rPr lang="en-GB" sz="1600" dirty="0" smtClean="0"/>
              <a:t>.</a:t>
            </a:r>
          </a:p>
          <a:p>
            <a:pPr marL="273050" indent="-258763"/>
            <a:r>
              <a:rPr lang="en-GB" sz="1600" dirty="0" smtClean="0"/>
              <a:t> </a:t>
            </a:r>
            <a:r>
              <a:rPr lang="en-GB" sz="1600" dirty="0"/>
              <a:t>However, it should be clear that the higher the stock turnover ratio the higher </a:t>
            </a:r>
            <a:r>
              <a:rPr lang="en-GB" sz="1600" dirty="0" smtClean="0"/>
              <a:t>the </a:t>
            </a:r>
            <a:r>
              <a:rPr lang="en-GB" sz="1600" dirty="0"/>
              <a:t>level of COGS </a:t>
            </a:r>
            <a:r>
              <a:rPr lang="en-GB" sz="1600" dirty="0" smtClean="0"/>
              <a:t>will be and</a:t>
            </a:r>
            <a:r>
              <a:rPr lang="en-GB" sz="1600" dirty="0"/>
              <a:t>, therefore, the higher the level of sales, for a given level of stock. In general, firms will attempt to increase this </a:t>
            </a:r>
            <a:r>
              <a:rPr lang="en-GB" sz="1600" dirty="0" smtClean="0"/>
              <a:t>ratio, the quicker the stock goes out, the smoother the business. However, a </a:t>
            </a:r>
            <a:r>
              <a:rPr lang="en-GB" sz="1600" dirty="0"/>
              <a:t>high stock turnover ratio implies a low level of stocks and this increases the possibility of a 'stock out', that is a situation where sales are missed because the items are not in stock or cannot be produced rapidly. In this case, a high stock turnover ratio might be detrimental to sales and profits</a:t>
            </a:r>
            <a:r>
              <a:rPr lang="en-GB" sz="1600" dirty="0" smtClean="0"/>
              <a:t>.</a:t>
            </a:r>
            <a:endParaRPr lang="en-GB" sz="1600" dirty="0"/>
          </a:p>
          <a:p>
            <a:pPr marL="273050" indent="-258763">
              <a:spcBef>
                <a:spcPts val="0"/>
              </a:spcBef>
            </a:pPr>
            <a:r>
              <a:rPr lang="en-GB" sz="1600" dirty="0" smtClean="0"/>
              <a:t>The </a:t>
            </a:r>
            <a:r>
              <a:rPr lang="en-GB" sz="1600" dirty="0" smtClean="0"/>
              <a:t>numerator of the equation is sometimes given as the average stock level which is usually estimated as the average of the stock at the beginning of the year and the stock at the end of the year. If the stock level has not changed very much over the year this formulation will be very similar to that given in the formula </a:t>
            </a:r>
            <a:r>
              <a:rPr lang="en-GB" sz="1600" dirty="0" smtClean="0"/>
              <a:t>on the previous slide. </a:t>
            </a:r>
            <a:r>
              <a:rPr lang="en-GB" sz="1600" dirty="0" smtClean="0"/>
              <a:t>However, if a lot of stock has just arrived in anticipation of greater sales in the future, the level of stock in the current accounts will now be greater than the average over the year. The stock turnover ratio using the formula given here will appear to be smaller than it actually is. </a:t>
            </a:r>
          </a:p>
          <a:p>
            <a:pPr marL="273050" indent="-258763">
              <a:spcBef>
                <a:spcPts val="0"/>
              </a:spcBef>
            </a:pPr>
            <a:r>
              <a:rPr lang="en-GB" sz="1600" dirty="0" smtClean="0"/>
              <a:t>Recently a large number of companies have been introducing so-called just-in-time systems whereby stock and raw materials are delivered to the factory just before they are needed. This will increase the stock turnover ratio by reducing stock levels.</a:t>
            </a:r>
          </a:p>
        </p:txBody>
      </p:sp>
      <p:sp>
        <p:nvSpPr>
          <p:cNvPr id="2" name="Title 1"/>
          <p:cNvSpPr>
            <a:spLocks noGrp="1"/>
          </p:cNvSpPr>
          <p:nvPr>
            <p:ph type="title"/>
          </p:nvPr>
        </p:nvSpPr>
        <p:spPr>
          <a:xfrm>
            <a:off x="179512" y="116632"/>
            <a:ext cx="8784976" cy="504056"/>
          </a:xfrm>
        </p:spPr>
        <p:txBody>
          <a:bodyPr>
            <a:noAutofit/>
          </a:bodyPr>
          <a:lstStyle/>
          <a:p>
            <a:r>
              <a:rPr lang="en-GB" sz="2300" dirty="0" smtClean="0"/>
              <a:t>P5.4 </a:t>
            </a:r>
            <a:r>
              <a:rPr lang="en-GB" sz="2300" dirty="0"/>
              <a:t>- Accounting Ratios – Performance - Stock Turnover </a:t>
            </a:r>
            <a:r>
              <a:rPr lang="en-GB" sz="2300" dirty="0" smtClean="0"/>
              <a:t>Ratio </a:t>
            </a:r>
            <a:r>
              <a:rPr lang="en-GB" sz="2300" dirty="0" err="1" smtClean="0"/>
              <a:t>cont</a:t>
            </a:r>
            <a:r>
              <a:rPr lang="en-GB" sz="2300" dirty="0" smtClean="0"/>
              <a:t>…</a:t>
            </a:r>
            <a:endParaRPr lang="en-GB" sz="2300" b="1" dirty="0"/>
          </a:p>
        </p:txBody>
      </p:sp>
    </p:spTree>
    <p:extLst>
      <p:ext uri="{BB962C8B-B14F-4D97-AF65-F5344CB8AC3E}">
        <p14:creationId xmlns:p14="http://schemas.microsoft.com/office/powerpoint/2010/main" val="12595179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42844" y="662868"/>
            <a:ext cx="8858312" cy="5646452"/>
          </a:xfrm>
        </p:spPr>
        <p:txBody>
          <a:bodyPr>
            <a:noAutofit/>
          </a:bodyPr>
          <a:lstStyle/>
          <a:p>
            <a:pPr marL="342900" indent="-342900"/>
            <a:r>
              <a:rPr lang="en-GB" sz="2000" dirty="0" smtClean="0"/>
              <a:t>This ratio, which is also referred to </a:t>
            </a:r>
            <a:r>
              <a:rPr lang="en-GB" sz="2000" dirty="0" smtClean="0"/>
              <a:t>as </a:t>
            </a:r>
            <a:r>
              <a:rPr lang="en-GB" sz="2000" b="1" dirty="0" smtClean="0"/>
              <a:t>“debtor days”</a:t>
            </a:r>
            <a:r>
              <a:rPr lang="en-GB" sz="2000" dirty="0" smtClean="0"/>
              <a:t>,</a:t>
            </a:r>
            <a:r>
              <a:rPr lang="en-GB" sz="2000" b="1" dirty="0" smtClean="0"/>
              <a:t> </a:t>
            </a:r>
            <a:r>
              <a:rPr lang="en-GB" sz="2000" dirty="0" smtClean="0"/>
              <a:t>measures the length of time required for the firm to get the money for the goods that it sells.</a:t>
            </a:r>
            <a:r>
              <a:rPr lang="en-GB" sz="2000" b="1" dirty="0" smtClean="0"/>
              <a:t> </a:t>
            </a:r>
            <a:r>
              <a:rPr lang="en-GB" sz="2000" dirty="0" smtClean="0"/>
              <a:t>The longer this period is the longer the firm has to </a:t>
            </a:r>
            <a:r>
              <a:rPr lang="en-GB" sz="2000" dirty="0" smtClean="0"/>
              <a:t>wait to sell the goods. </a:t>
            </a:r>
            <a:r>
              <a:rPr lang="en-GB" sz="2000" dirty="0" smtClean="0"/>
              <a:t>This might be a good thing if the firm is selling on credit. However, it might also be a sign of slack management with bills not being followed up quickly and people paying the firm very late. </a:t>
            </a:r>
            <a:br>
              <a:rPr lang="en-GB" sz="2000" dirty="0" smtClean="0"/>
            </a:br>
            <a:r>
              <a:rPr lang="en-GB" sz="2000" dirty="0" smtClean="0"/>
              <a:t/>
            </a:r>
            <a:br>
              <a:rPr lang="en-GB" sz="2000" dirty="0" smtClean="0"/>
            </a:br>
            <a:r>
              <a:rPr lang="en-GB" sz="2000" dirty="0" smtClean="0"/>
              <a:t/>
            </a:r>
            <a:br>
              <a:rPr lang="en-GB" sz="2000" dirty="0" smtClean="0"/>
            </a:br>
            <a:endParaRPr lang="en-GB" sz="2000" dirty="0" smtClean="0"/>
          </a:p>
          <a:p>
            <a:pPr marL="354013" indent="-354013"/>
            <a:r>
              <a:rPr lang="en-GB" sz="2000" dirty="0" smtClean="0"/>
              <a:t>To </a:t>
            </a:r>
            <a:r>
              <a:rPr lang="en-GB" sz="2000" dirty="0" smtClean="0"/>
              <a:t>understand the ratio imagine that the firm sells £</a:t>
            </a:r>
            <a:r>
              <a:rPr lang="en-GB" sz="2000" dirty="0" smtClean="0"/>
              <a:t>1000 </a:t>
            </a:r>
            <a:r>
              <a:rPr lang="en-GB" sz="2000" dirty="0" smtClean="0"/>
              <a:t>worth of goods a day. If customers are given ten days to pay, and all of them avail themselves of this facility, it follows that the firm will have debtors of £</a:t>
            </a:r>
            <a:r>
              <a:rPr lang="en-GB" sz="2000" dirty="0" smtClean="0"/>
              <a:t>10,000</a:t>
            </a:r>
            <a:r>
              <a:rPr lang="en-GB" sz="2000" dirty="0" smtClean="0"/>
              <a:t>. At any moment in time, there will ten lots of days sales owed to the firm, i.e. the debtors will be ten times the average daily sales. </a:t>
            </a:r>
            <a:endParaRPr lang="en-GB" sz="2000" dirty="0" smtClean="0"/>
          </a:p>
          <a:p>
            <a:pPr marL="354013" indent="-354013"/>
            <a:r>
              <a:rPr lang="en-GB" sz="2000" dirty="0" smtClean="0"/>
              <a:t>A higher figure infers more debtors and debts owed than sales being made, causing a shortfall in currency within the company, for companies with debts they owe, this can be bad as it could mean defaulting on repayments.</a:t>
            </a:r>
            <a:endParaRPr lang="en-GB" sz="2000" dirty="0" smtClean="0"/>
          </a:p>
        </p:txBody>
      </p:sp>
      <p:sp>
        <p:nvSpPr>
          <p:cNvPr id="2" name="Title 1"/>
          <p:cNvSpPr>
            <a:spLocks noGrp="1"/>
          </p:cNvSpPr>
          <p:nvPr>
            <p:ph type="title"/>
          </p:nvPr>
        </p:nvSpPr>
        <p:spPr>
          <a:xfrm>
            <a:off x="107504" y="116632"/>
            <a:ext cx="8856984" cy="504056"/>
          </a:xfrm>
        </p:spPr>
        <p:txBody>
          <a:bodyPr>
            <a:noAutofit/>
          </a:bodyPr>
          <a:lstStyle/>
          <a:p>
            <a:r>
              <a:rPr lang="en-GB" sz="2200" dirty="0" smtClean="0"/>
              <a:t>P5.4 </a:t>
            </a:r>
            <a:r>
              <a:rPr lang="en-GB" sz="2200" dirty="0"/>
              <a:t>- Accounting Ratios – Performance - </a:t>
            </a:r>
            <a:r>
              <a:rPr lang="en-GB" sz="2200" b="1" dirty="0" smtClean="0"/>
              <a:t>Days </a:t>
            </a:r>
            <a:r>
              <a:rPr lang="en-GB" sz="2200" b="1" dirty="0" smtClean="0"/>
              <a:t>Sales Outstanding Ratio</a:t>
            </a:r>
            <a:endParaRPr lang="en-GB" sz="2200" b="1" dirty="0"/>
          </a:p>
        </p:txBody>
      </p:sp>
      <p:pic>
        <p:nvPicPr>
          <p:cNvPr id="31746" name="Picture 2"/>
          <p:cNvPicPr>
            <a:picLocks noChangeAspect="1" noChangeArrowheads="1"/>
          </p:cNvPicPr>
          <p:nvPr/>
        </p:nvPicPr>
        <p:blipFill>
          <a:blip r:embed="rId2" cstate="print"/>
          <a:srcRect l="25195" t="21562" r="52539" b="72813"/>
          <a:stretch>
            <a:fillRect/>
          </a:stretch>
        </p:blipFill>
        <p:spPr bwMode="auto">
          <a:xfrm>
            <a:off x="1786610" y="2420888"/>
            <a:ext cx="5881734" cy="928694"/>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360362532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42844" y="692696"/>
            <a:ext cx="8821644" cy="5450948"/>
          </a:xfrm>
        </p:spPr>
        <p:txBody>
          <a:bodyPr>
            <a:noAutofit/>
          </a:bodyPr>
          <a:lstStyle/>
          <a:p>
            <a:pPr marL="273050" indent="-273050"/>
            <a:r>
              <a:rPr lang="en-GB" sz="1800" b="1" dirty="0" smtClean="0"/>
              <a:t>The Days Sales Outstanding Ratio - </a:t>
            </a:r>
            <a:r>
              <a:rPr lang="en-GB" sz="1800" dirty="0" smtClean="0"/>
              <a:t>The </a:t>
            </a:r>
            <a:r>
              <a:rPr lang="en-GB" sz="1800" dirty="0" smtClean="0"/>
              <a:t>denominator of the fraction is sometimes given as credit sales rather than just sales. However, if you are working with published accounts, rather than within the </a:t>
            </a:r>
            <a:r>
              <a:rPr lang="en-GB" sz="1800" dirty="0" smtClean="0"/>
              <a:t>business, </a:t>
            </a:r>
            <a:r>
              <a:rPr lang="en-GB" sz="1800" dirty="0" smtClean="0"/>
              <a:t>it is unlikely that figures for credit sales will be available. In this case there is no alternative but use the figure for total sales or turnover. </a:t>
            </a:r>
          </a:p>
          <a:p>
            <a:pPr marL="273050" indent="-273050"/>
            <a:r>
              <a:rPr lang="en-GB" sz="1800" dirty="0" smtClean="0"/>
              <a:t>Sometimes the formula is written out as follows:</a:t>
            </a:r>
          </a:p>
          <a:p>
            <a:pPr marL="354013" indent="-354013"/>
            <a:endParaRPr lang="en-GB" sz="1800" dirty="0" smtClean="0"/>
          </a:p>
          <a:p>
            <a:pPr marL="354013" indent="-354013"/>
            <a:endParaRPr lang="en-GB" sz="1800" dirty="0" smtClean="0"/>
          </a:p>
          <a:p>
            <a:pPr marL="354013" indent="-354013"/>
            <a:endParaRPr lang="en-GB" sz="1800" dirty="0" smtClean="0"/>
          </a:p>
          <a:p>
            <a:pPr marL="354013" indent="-354013"/>
            <a:endParaRPr lang="en-GB" sz="1800" dirty="0" smtClean="0"/>
          </a:p>
          <a:p>
            <a:pPr marL="273050" indent="-273050"/>
            <a:r>
              <a:rPr lang="en-GB" sz="1800" dirty="0" smtClean="0"/>
              <a:t>This is the same formula as the first one for days sales outstanding, the only difference being the way in which average daily sales are presented. Multiplying by 360 and dividing by total annual sales is the same as dividing the daily sales. Note that it is often assumed in this types of analysis that there are 360 trading days in a year. Sometimes the number 365 will be used. The difference in the final figures arrived at is not important</a:t>
            </a:r>
            <a:r>
              <a:rPr lang="en-GB" sz="1800" dirty="0" smtClean="0"/>
              <a:t>.</a:t>
            </a:r>
          </a:p>
          <a:p>
            <a:pPr marL="273050" indent="-273050"/>
            <a:r>
              <a:rPr lang="en-GB" sz="1800" dirty="0" smtClean="0"/>
              <a:t>Either way this is more accurate on a daily scale than the previous formula as it considers highs and lows of sales rather than a global approach. </a:t>
            </a:r>
            <a:endParaRPr lang="en-GB" sz="1800" dirty="0"/>
          </a:p>
        </p:txBody>
      </p:sp>
      <p:sp>
        <p:nvSpPr>
          <p:cNvPr id="2" name="Title 1"/>
          <p:cNvSpPr>
            <a:spLocks noGrp="1"/>
          </p:cNvSpPr>
          <p:nvPr>
            <p:ph type="title"/>
          </p:nvPr>
        </p:nvSpPr>
        <p:spPr>
          <a:xfrm>
            <a:off x="107504" y="116632"/>
            <a:ext cx="8856984" cy="504056"/>
          </a:xfrm>
        </p:spPr>
        <p:txBody>
          <a:bodyPr>
            <a:noAutofit/>
          </a:bodyPr>
          <a:lstStyle/>
          <a:p>
            <a:r>
              <a:rPr lang="en-GB" sz="2200" dirty="0" smtClean="0"/>
              <a:t>P5.4 </a:t>
            </a:r>
            <a:r>
              <a:rPr lang="en-GB" sz="2200" dirty="0"/>
              <a:t>- Accounting Ratios – Performance - </a:t>
            </a:r>
            <a:r>
              <a:rPr lang="en-GB" sz="2200" b="1" dirty="0" smtClean="0"/>
              <a:t>Days </a:t>
            </a:r>
            <a:r>
              <a:rPr lang="en-GB" sz="2200" b="1" dirty="0" smtClean="0"/>
              <a:t>Sales Outstanding Ratio</a:t>
            </a:r>
            <a:endParaRPr lang="en-GB" sz="2200" b="1" dirty="0"/>
          </a:p>
        </p:txBody>
      </p:sp>
      <p:pic>
        <p:nvPicPr>
          <p:cNvPr id="31747" name="Picture 3"/>
          <p:cNvPicPr>
            <a:picLocks noChangeAspect="1" noChangeArrowheads="1"/>
          </p:cNvPicPr>
          <p:nvPr/>
        </p:nvPicPr>
        <p:blipFill>
          <a:blip r:embed="rId2" cstate="print"/>
          <a:srcRect l="25390" t="71563" r="53516" b="21875"/>
          <a:stretch>
            <a:fillRect/>
          </a:stretch>
        </p:blipFill>
        <p:spPr bwMode="auto">
          <a:xfrm>
            <a:off x="2195736" y="2428868"/>
            <a:ext cx="5510931" cy="1071570"/>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3097813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79512" y="734876"/>
            <a:ext cx="8784976" cy="5286412"/>
          </a:xfrm>
        </p:spPr>
        <p:txBody>
          <a:bodyPr>
            <a:noAutofit/>
          </a:bodyPr>
          <a:lstStyle/>
          <a:p>
            <a:pPr marL="342900" indent="-342900"/>
            <a:r>
              <a:rPr lang="en-GB" sz="2000" b="1" dirty="0"/>
              <a:t>Return on Total Assets </a:t>
            </a:r>
            <a:r>
              <a:rPr lang="en-GB" sz="2000" b="1" dirty="0" smtClean="0"/>
              <a:t>Ratio - </a:t>
            </a:r>
            <a:r>
              <a:rPr lang="en-GB" sz="2000" dirty="0" smtClean="0"/>
              <a:t>This </a:t>
            </a:r>
            <a:r>
              <a:rPr lang="en-GB" sz="2000" dirty="0" smtClean="0"/>
              <a:t>ratio shows the return that is made on all of the </a:t>
            </a:r>
            <a:r>
              <a:rPr lang="en-GB" sz="2000" dirty="0" smtClean="0"/>
              <a:t>assets </a:t>
            </a:r>
            <a:r>
              <a:rPr lang="en-GB" sz="2000" dirty="0" smtClean="0"/>
              <a:t>that the firm is using. The higher the ratio the better, bearing in mind the comments made concerning the net profit margin </a:t>
            </a:r>
            <a:r>
              <a:rPr lang="en-GB" sz="2000" dirty="0" smtClean="0"/>
              <a:t>on previous slides. </a:t>
            </a:r>
            <a:r>
              <a:rPr lang="en-GB" sz="2000" dirty="0" smtClean="0"/>
              <a:t>Also, the valuation problems associated with the asset figures in the balance sheet should be borne in mind</a:t>
            </a:r>
            <a:r>
              <a:rPr lang="en-GB" sz="2000" dirty="0" smtClean="0"/>
              <a:t>.</a:t>
            </a:r>
          </a:p>
          <a:p>
            <a:pPr marL="342900" indent="-342900"/>
            <a:endParaRPr lang="en-GB" sz="2000" dirty="0" smtClean="0"/>
          </a:p>
          <a:p>
            <a:pPr marL="342900" indent="-342900"/>
            <a:endParaRPr lang="en-GB" sz="2000" dirty="0"/>
          </a:p>
          <a:p>
            <a:pPr marL="342900" indent="-342900"/>
            <a:endParaRPr lang="en-GB" sz="2000" dirty="0" smtClean="0"/>
          </a:p>
          <a:p>
            <a:pPr marL="342900" indent="-342900"/>
            <a:r>
              <a:rPr lang="en-GB" sz="2000" dirty="0" smtClean="0"/>
              <a:t>This is a more straight forward method of working the performance of the company. Through time the productivity of assets improves, companies get faster, produce more, streamline production. Assets may not change but productivity does and this improves profitability. This is a time based Ratio, and is better used as a measure over a period than a current state measurement.</a:t>
            </a:r>
          </a:p>
          <a:p>
            <a:pPr marL="342900" indent="-342900"/>
            <a:r>
              <a:rPr lang="en-GB" sz="2000" dirty="0" smtClean="0"/>
              <a:t>The higher the number the better, for online companies this is usually high as Assets are reduced in value through time as profits increase. For companies with land, this formula does not work as well as land value rises.</a:t>
            </a:r>
            <a:endParaRPr lang="en-GB" sz="2000" dirty="0"/>
          </a:p>
        </p:txBody>
      </p:sp>
      <p:sp>
        <p:nvSpPr>
          <p:cNvPr id="2" name="Title 1"/>
          <p:cNvSpPr>
            <a:spLocks noGrp="1"/>
          </p:cNvSpPr>
          <p:nvPr>
            <p:ph type="title"/>
          </p:nvPr>
        </p:nvSpPr>
        <p:spPr>
          <a:xfrm>
            <a:off x="179512" y="116632"/>
            <a:ext cx="8784976" cy="576064"/>
          </a:xfrm>
        </p:spPr>
        <p:txBody>
          <a:bodyPr>
            <a:noAutofit/>
          </a:bodyPr>
          <a:lstStyle/>
          <a:p>
            <a:r>
              <a:rPr lang="en-GB" sz="2200" dirty="0" smtClean="0"/>
              <a:t>P5.4 </a:t>
            </a:r>
            <a:r>
              <a:rPr lang="en-GB" sz="2200" dirty="0"/>
              <a:t>- Accounting Ratios – Performance - </a:t>
            </a:r>
            <a:r>
              <a:rPr lang="en-GB" sz="2200" b="1" dirty="0" smtClean="0"/>
              <a:t>Return </a:t>
            </a:r>
            <a:r>
              <a:rPr lang="en-GB" sz="2200" b="1" dirty="0" smtClean="0"/>
              <a:t>on Total Assets Ratio</a:t>
            </a:r>
            <a:endParaRPr lang="en-GB" sz="2200" b="1" dirty="0"/>
          </a:p>
        </p:txBody>
      </p:sp>
      <p:pic>
        <p:nvPicPr>
          <p:cNvPr id="33794" name="Picture 2"/>
          <p:cNvPicPr>
            <a:picLocks noChangeAspect="1" noChangeArrowheads="1"/>
          </p:cNvPicPr>
          <p:nvPr/>
        </p:nvPicPr>
        <p:blipFill>
          <a:blip r:embed="rId2" cstate="print"/>
          <a:srcRect l="26367" t="79688" r="53711" b="13750"/>
          <a:stretch>
            <a:fillRect/>
          </a:stretch>
        </p:blipFill>
        <p:spPr bwMode="auto">
          <a:xfrm>
            <a:off x="2149433" y="2428298"/>
            <a:ext cx="4510799" cy="928694"/>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179147143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520" y="44624"/>
            <a:ext cx="8712968" cy="648072"/>
          </a:xfrm>
        </p:spPr>
        <p:txBody>
          <a:bodyPr>
            <a:normAutofit fontScale="90000"/>
          </a:bodyPr>
          <a:lstStyle/>
          <a:p>
            <a:r>
              <a:rPr lang="en-GB" dirty="0" smtClean="0"/>
              <a:t>P5.4 </a:t>
            </a:r>
            <a:r>
              <a:rPr lang="en-GB" dirty="0"/>
              <a:t>- Accounting Ratios</a:t>
            </a:r>
            <a:endParaRPr lang="en-GB" b="1" dirty="0"/>
          </a:p>
        </p:txBody>
      </p:sp>
      <p:graphicFrame>
        <p:nvGraphicFramePr>
          <p:cNvPr id="5" name="Table 4"/>
          <p:cNvGraphicFramePr>
            <a:graphicFrameLocks noGrp="1"/>
          </p:cNvGraphicFramePr>
          <p:nvPr>
            <p:extLst>
              <p:ext uri="{D42A27DB-BD31-4B8C-83A1-F6EECF244321}">
                <p14:modId xmlns:p14="http://schemas.microsoft.com/office/powerpoint/2010/main" val="485832560"/>
              </p:ext>
            </p:extLst>
          </p:nvPr>
        </p:nvGraphicFramePr>
        <p:xfrm>
          <a:off x="193160" y="1844824"/>
          <a:ext cx="8712968" cy="3960440"/>
        </p:xfrm>
        <a:graphic>
          <a:graphicData uri="http://schemas.openxmlformats.org/drawingml/2006/table">
            <a:tbl>
              <a:tblPr/>
              <a:tblGrid>
                <a:gridCol w="6555896"/>
                <a:gridCol w="2157072"/>
              </a:tblGrid>
              <a:tr h="350145">
                <a:tc>
                  <a:txBody>
                    <a:bodyPr/>
                    <a:lstStyle/>
                    <a:p>
                      <a:pPr algn="l" fontAlgn="t"/>
                      <a:r>
                        <a:rPr lang="en-GB" sz="1400" b="1" i="0" u="none" strike="noStrike" dirty="0">
                          <a:solidFill>
                            <a:srgbClr val="FFFFFF"/>
                          </a:solidFill>
                          <a:latin typeface="+mj-lt"/>
                        </a:rPr>
                        <a:t>Account Ratio Used</a:t>
                      </a:r>
                    </a:p>
                  </a:txBody>
                  <a:tcPr marL="9525" marR="9525"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fontAlgn="t"/>
                      <a:r>
                        <a:rPr lang="en-GB" sz="1400" b="1" i="0" u="none" strike="noStrike" dirty="0">
                          <a:solidFill>
                            <a:srgbClr val="FFFFFF"/>
                          </a:solidFill>
                          <a:latin typeface="+mj-lt"/>
                        </a:rPr>
                        <a:t>Ratio Quotient Result</a:t>
                      </a:r>
                    </a:p>
                  </a:txBody>
                  <a:tcPr marL="9525" marR="9525"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r>
              <a:tr h="277715">
                <a:tc>
                  <a:txBody>
                    <a:bodyPr/>
                    <a:lstStyle/>
                    <a:p>
                      <a:pPr algn="l" fontAlgn="t"/>
                      <a:r>
                        <a:rPr lang="en-GB" sz="1400" b="0" i="0" u="none" strike="noStrike" dirty="0">
                          <a:solidFill>
                            <a:srgbClr val="000000"/>
                          </a:solidFill>
                          <a:latin typeface="+mj-lt"/>
                        </a:rPr>
                        <a:t>Liquidity Ratios</a:t>
                      </a:r>
                    </a:p>
                  </a:txBody>
                  <a:tcPr marL="9525" marR="9525"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c>
                  <a:txBody>
                    <a:bodyPr/>
                    <a:lstStyle/>
                    <a:p>
                      <a:pPr algn="ctr" fontAlgn="t"/>
                      <a:r>
                        <a:rPr lang="en-GB" sz="1400" b="0" i="0" u="none" strike="noStrike" dirty="0">
                          <a:solidFill>
                            <a:srgbClr val="000000"/>
                          </a:solidFill>
                          <a:latin typeface="+mj-lt"/>
                        </a:rPr>
                        <a:t> </a:t>
                      </a:r>
                    </a:p>
                  </a:txBody>
                  <a:tcPr marL="9525" marR="9525"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r>
              <a:tr h="277715">
                <a:tc>
                  <a:txBody>
                    <a:bodyPr/>
                    <a:lstStyle/>
                    <a:p>
                      <a:pPr algn="l" fontAlgn="t"/>
                      <a:r>
                        <a:rPr lang="en-GB" sz="1400" b="0" i="0" u="none" strike="noStrike" dirty="0">
                          <a:solidFill>
                            <a:srgbClr val="000000"/>
                          </a:solidFill>
                          <a:latin typeface="+mj-lt"/>
                        </a:rPr>
                        <a:t>Quick Ratio</a:t>
                      </a:r>
                    </a:p>
                  </a:txBody>
                  <a:tcPr marL="9525" marR="9525"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c>
                  <a:txBody>
                    <a:bodyPr/>
                    <a:lstStyle/>
                    <a:p>
                      <a:pPr algn="ctr" fontAlgn="t"/>
                      <a:r>
                        <a:rPr lang="en-GB" sz="1400" b="0" i="0" u="none" strike="noStrike">
                          <a:solidFill>
                            <a:srgbClr val="000000"/>
                          </a:solidFill>
                          <a:latin typeface="+mj-lt"/>
                        </a:rPr>
                        <a:t> </a:t>
                      </a:r>
                    </a:p>
                  </a:txBody>
                  <a:tcPr marL="9525" marR="9525"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r>
              <a:tr h="277715">
                <a:tc>
                  <a:txBody>
                    <a:bodyPr/>
                    <a:lstStyle/>
                    <a:p>
                      <a:pPr algn="l" fontAlgn="t"/>
                      <a:r>
                        <a:rPr lang="en-GB" sz="1400" b="0" i="0" u="none" strike="noStrike" dirty="0">
                          <a:solidFill>
                            <a:srgbClr val="000000"/>
                          </a:solidFill>
                          <a:latin typeface="+mj-lt"/>
                        </a:rPr>
                        <a:t>Debt to Equity Ratio</a:t>
                      </a:r>
                    </a:p>
                  </a:txBody>
                  <a:tcPr marL="9525" marR="9525"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r>
                        <a:rPr lang="en-GB" sz="1400" b="0" i="0" u="none" strike="noStrike" dirty="0">
                          <a:solidFill>
                            <a:srgbClr val="000000"/>
                          </a:solidFill>
                          <a:latin typeface="+mj-lt"/>
                        </a:rPr>
                        <a:t> </a:t>
                      </a:r>
                    </a:p>
                  </a:txBody>
                  <a:tcPr marL="9525" marR="9525"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77715">
                <a:tc>
                  <a:txBody>
                    <a:bodyPr/>
                    <a:lstStyle/>
                    <a:p>
                      <a:pPr algn="l" fontAlgn="t"/>
                      <a:r>
                        <a:rPr lang="en-GB" sz="1400" b="0" i="0" u="none" strike="noStrike" dirty="0">
                          <a:solidFill>
                            <a:srgbClr val="000000"/>
                          </a:solidFill>
                          <a:latin typeface="+mj-lt"/>
                        </a:rPr>
                        <a:t>Debt Ratio</a:t>
                      </a:r>
                    </a:p>
                  </a:txBody>
                  <a:tcPr marL="9525" marR="9525"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c>
                  <a:txBody>
                    <a:bodyPr/>
                    <a:lstStyle/>
                    <a:p>
                      <a:pPr algn="ctr" fontAlgn="t"/>
                      <a:r>
                        <a:rPr lang="en-GB" sz="1400" b="0" i="0" u="none" strike="noStrike" dirty="0">
                          <a:solidFill>
                            <a:srgbClr val="000000"/>
                          </a:solidFill>
                          <a:latin typeface="+mj-lt"/>
                        </a:rPr>
                        <a:t> </a:t>
                      </a:r>
                    </a:p>
                  </a:txBody>
                  <a:tcPr marL="9525" marR="9525"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r>
              <a:tr h="277715">
                <a:tc>
                  <a:txBody>
                    <a:bodyPr/>
                    <a:lstStyle/>
                    <a:p>
                      <a:pPr algn="l" fontAlgn="t"/>
                      <a:r>
                        <a:rPr lang="en-GB" sz="1400" b="0" i="0" u="none" strike="noStrike" dirty="0">
                          <a:solidFill>
                            <a:srgbClr val="000000"/>
                          </a:solidFill>
                          <a:latin typeface="+mj-lt"/>
                        </a:rPr>
                        <a:t>Times Interest Earned</a:t>
                      </a:r>
                    </a:p>
                  </a:txBody>
                  <a:tcPr marL="9525" marR="9525"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r>
                        <a:rPr lang="en-GB" sz="1400" b="0" i="0" u="none" strike="noStrike" dirty="0">
                          <a:solidFill>
                            <a:srgbClr val="000000"/>
                          </a:solidFill>
                          <a:latin typeface="+mj-lt"/>
                        </a:rPr>
                        <a:t> </a:t>
                      </a:r>
                    </a:p>
                  </a:txBody>
                  <a:tcPr marL="9525" marR="9525"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77715">
                <a:tc>
                  <a:txBody>
                    <a:bodyPr/>
                    <a:lstStyle/>
                    <a:p>
                      <a:pPr algn="l" fontAlgn="t"/>
                      <a:r>
                        <a:rPr lang="en-GB" sz="1400" b="0" i="0" u="none" strike="noStrike" dirty="0">
                          <a:solidFill>
                            <a:srgbClr val="000000"/>
                          </a:solidFill>
                          <a:latin typeface="+mj-lt"/>
                        </a:rPr>
                        <a:t>Stock Turnover Ratio</a:t>
                      </a:r>
                    </a:p>
                  </a:txBody>
                  <a:tcPr marL="9525" marR="9525"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r>
                        <a:rPr lang="en-GB" sz="1400" b="0" i="0" u="none" strike="noStrike" dirty="0">
                          <a:solidFill>
                            <a:srgbClr val="000000"/>
                          </a:solidFill>
                          <a:latin typeface="+mj-lt"/>
                        </a:rPr>
                        <a:t> </a:t>
                      </a:r>
                    </a:p>
                  </a:txBody>
                  <a:tcPr marL="9525" marR="9525"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77715">
                <a:tc>
                  <a:txBody>
                    <a:bodyPr/>
                    <a:lstStyle/>
                    <a:p>
                      <a:pPr algn="l" fontAlgn="t"/>
                      <a:r>
                        <a:rPr lang="en-GB" sz="1400" b="0" i="0" u="none" strike="noStrike" dirty="0">
                          <a:solidFill>
                            <a:srgbClr val="000000"/>
                          </a:solidFill>
                          <a:latin typeface="+mj-lt"/>
                        </a:rPr>
                        <a:t>Fixed Asset Turnover Ratio</a:t>
                      </a:r>
                    </a:p>
                  </a:txBody>
                  <a:tcPr marL="9525" marR="9525"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c>
                  <a:txBody>
                    <a:bodyPr/>
                    <a:lstStyle/>
                    <a:p>
                      <a:pPr algn="ctr" fontAlgn="t"/>
                      <a:r>
                        <a:rPr lang="en-GB" sz="1400" b="0" i="0" u="none" strike="noStrike" dirty="0">
                          <a:solidFill>
                            <a:srgbClr val="000000"/>
                          </a:solidFill>
                          <a:latin typeface="+mj-lt"/>
                        </a:rPr>
                        <a:t> </a:t>
                      </a:r>
                    </a:p>
                  </a:txBody>
                  <a:tcPr marL="9525" marR="9525"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r>
              <a:tr h="277715">
                <a:tc>
                  <a:txBody>
                    <a:bodyPr/>
                    <a:lstStyle/>
                    <a:p>
                      <a:pPr algn="l" fontAlgn="t"/>
                      <a:r>
                        <a:rPr lang="en-GB" sz="1400" b="0" i="0" u="none" strike="noStrike" dirty="0">
                          <a:solidFill>
                            <a:srgbClr val="000000"/>
                          </a:solidFill>
                          <a:latin typeface="+mj-lt"/>
                        </a:rPr>
                        <a:t>Total Asset Turnover Ratios</a:t>
                      </a:r>
                    </a:p>
                  </a:txBody>
                  <a:tcPr marL="9525" marR="9525"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r>
                        <a:rPr lang="en-GB" sz="1400" b="0" i="0" u="none" strike="noStrike" dirty="0">
                          <a:solidFill>
                            <a:srgbClr val="000000"/>
                          </a:solidFill>
                          <a:latin typeface="+mj-lt"/>
                        </a:rPr>
                        <a:t> </a:t>
                      </a:r>
                    </a:p>
                  </a:txBody>
                  <a:tcPr marL="9525" marR="9525"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77715">
                <a:tc>
                  <a:txBody>
                    <a:bodyPr/>
                    <a:lstStyle/>
                    <a:p>
                      <a:pPr algn="l" fontAlgn="t"/>
                      <a:r>
                        <a:rPr lang="en-GB" sz="1400" b="0" i="0" u="none" strike="noStrike" dirty="0">
                          <a:solidFill>
                            <a:srgbClr val="000000"/>
                          </a:solidFill>
                          <a:latin typeface="+mj-lt"/>
                        </a:rPr>
                        <a:t>Days Sales Outstanding Ratios</a:t>
                      </a:r>
                    </a:p>
                  </a:txBody>
                  <a:tcPr marL="9525" marR="9525"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c>
                  <a:txBody>
                    <a:bodyPr/>
                    <a:lstStyle/>
                    <a:p>
                      <a:pPr algn="ctr" fontAlgn="t"/>
                      <a:r>
                        <a:rPr lang="en-GB" sz="1400" b="0" i="0" u="none" strike="noStrike">
                          <a:solidFill>
                            <a:srgbClr val="000000"/>
                          </a:solidFill>
                          <a:latin typeface="+mj-lt"/>
                        </a:rPr>
                        <a:t> </a:t>
                      </a:r>
                    </a:p>
                  </a:txBody>
                  <a:tcPr marL="9525" marR="9525"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r>
              <a:tr h="277715">
                <a:tc>
                  <a:txBody>
                    <a:bodyPr/>
                    <a:lstStyle/>
                    <a:p>
                      <a:pPr algn="l" fontAlgn="t"/>
                      <a:r>
                        <a:rPr lang="en-GB" sz="1400" b="0" i="0" u="none" strike="noStrike" dirty="0">
                          <a:solidFill>
                            <a:srgbClr val="000000"/>
                          </a:solidFill>
                          <a:latin typeface="+mj-lt"/>
                        </a:rPr>
                        <a:t>Net Profit Ratios</a:t>
                      </a:r>
                    </a:p>
                  </a:txBody>
                  <a:tcPr marL="9525" marR="9525"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c>
                  <a:txBody>
                    <a:bodyPr/>
                    <a:lstStyle/>
                    <a:p>
                      <a:pPr algn="ctr" fontAlgn="t"/>
                      <a:r>
                        <a:rPr lang="en-GB" sz="1400" b="0" i="0" u="none" strike="noStrike" dirty="0">
                          <a:solidFill>
                            <a:srgbClr val="000000"/>
                          </a:solidFill>
                          <a:latin typeface="+mj-lt"/>
                        </a:rPr>
                        <a:t> </a:t>
                      </a:r>
                    </a:p>
                  </a:txBody>
                  <a:tcPr marL="9525" marR="9525"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r>
              <a:tr h="277715">
                <a:tc>
                  <a:txBody>
                    <a:bodyPr/>
                    <a:lstStyle/>
                    <a:p>
                      <a:pPr algn="l" fontAlgn="t"/>
                      <a:r>
                        <a:rPr lang="en-GB" sz="1400" b="0" i="0" u="none" strike="noStrike" dirty="0">
                          <a:solidFill>
                            <a:srgbClr val="000000"/>
                          </a:solidFill>
                          <a:latin typeface="+mj-lt"/>
                        </a:rPr>
                        <a:t>Return on Total Assets Ratios</a:t>
                      </a:r>
                    </a:p>
                  </a:txBody>
                  <a:tcPr marL="9525" marR="9525"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r>
                        <a:rPr lang="en-GB" sz="1400" b="0" i="0" u="none" strike="noStrike" dirty="0">
                          <a:solidFill>
                            <a:srgbClr val="000000"/>
                          </a:solidFill>
                          <a:latin typeface="+mj-lt"/>
                        </a:rPr>
                        <a:t> </a:t>
                      </a:r>
                    </a:p>
                  </a:txBody>
                  <a:tcPr marL="9525" marR="9525"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77715">
                <a:tc>
                  <a:txBody>
                    <a:bodyPr/>
                    <a:lstStyle/>
                    <a:p>
                      <a:pPr algn="l" fontAlgn="t"/>
                      <a:r>
                        <a:rPr lang="en-GB" sz="1400" b="0" i="0" u="none" strike="noStrike" dirty="0">
                          <a:solidFill>
                            <a:srgbClr val="000000"/>
                          </a:solidFill>
                          <a:latin typeface="+mj-lt"/>
                        </a:rPr>
                        <a:t>Return on Capital Employed Ratios</a:t>
                      </a:r>
                    </a:p>
                  </a:txBody>
                  <a:tcPr marL="9525" marR="9525"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c>
                  <a:txBody>
                    <a:bodyPr/>
                    <a:lstStyle/>
                    <a:p>
                      <a:pPr algn="ctr" fontAlgn="t"/>
                      <a:r>
                        <a:rPr lang="en-GB" sz="1400" b="0" i="0" u="none" strike="noStrike" dirty="0">
                          <a:solidFill>
                            <a:srgbClr val="000000"/>
                          </a:solidFill>
                          <a:latin typeface="+mj-lt"/>
                        </a:rPr>
                        <a:t> </a:t>
                      </a:r>
                    </a:p>
                  </a:txBody>
                  <a:tcPr marL="9525" marR="9525"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r>
              <a:tr h="277715">
                <a:tc>
                  <a:txBody>
                    <a:bodyPr/>
                    <a:lstStyle/>
                    <a:p>
                      <a:pPr algn="l" fontAlgn="t"/>
                      <a:r>
                        <a:rPr lang="en-GB" sz="1400" b="0" i="0" u="none" strike="noStrike" dirty="0">
                          <a:solidFill>
                            <a:srgbClr val="000000"/>
                          </a:solidFill>
                          <a:latin typeface="+mj-lt"/>
                        </a:rPr>
                        <a:t>Return on Shareholders’ Funds Ratios</a:t>
                      </a:r>
                    </a:p>
                  </a:txBody>
                  <a:tcPr marL="9525" marR="9525"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endParaRPr lang="en-GB" sz="1400" b="0" i="0" u="none" strike="noStrike" dirty="0">
                        <a:solidFill>
                          <a:srgbClr val="000000"/>
                        </a:solidFill>
                        <a:latin typeface="+mj-lt"/>
                      </a:endParaRPr>
                    </a:p>
                  </a:txBody>
                  <a:tcPr marL="9525" marR="9525"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6" name="TextBox 5"/>
          <p:cNvSpPr txBox="1"/>
          <p:nvPr/>
        </p:nvSpPr>
        <p:spPr>
          <a:xfrm>
            <a:off x="179512" y="714356"/>
            <a:ext cx="8442674" cy="1015663"/>
          </a:xfrm>
          <a:prstGeom prst="rect">
            <a:avLst/>
          </a:prstGeom>
          <a:noFill/>
        </p:spPr>
        <p:txBody>
          <a:bodyPr wrap="square" rtlCol="0">
            <a:spAutoFit/>
          </a:bodyPr>
          <a:lstStyle/>
          <a:p>
            <a:pPr>
              <a:buNone/>
            </a:pPr>
            <a:r>
              <a:rPr lang="en-GB" sz="2000" b="1" dirty="0" smtClean="0"/>
              <a:t>P5.4 - Task 07 </a:t>
            </a:r>
            <a:r>
              <a:rPr lang="en-GB" sz="2000" dirty="0" smtClean="0"/>
              <a:t>– Using the table, calculate the Ratio results of your Company’ Profit and Loss Spreadsheet..</a:t>
            </a:r>
            <a:endParaRPr lang="en-GB" sz="2000" dirty="0" smtClean="0"/>
          </a:p>
          <a:p>
            <a:endParaRPr lang="en-GB" sz="2000" dirty="0"/>
          </a:p>
        </p:txBody>
      </p:sp>
    </p:spTree>
    <p:extLst>
      <p:ext uri="{BB962C8B-B14F-4D97-AF65-F5344CB8AC3E}">
        <p14:creationId xmlns:p14="http://schemas.microsoft.com/office/powerpoint/2010/main" val="321887895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520" y="44624"/>
            <a:ext cx="8712968" cy="648072"/>
          </a:xfrm>
        </p:spPr>
        <p:txBody>
          <a:bodyPr>
            <a:normAutofit fontScale="90000"/>
          </a:bodyPr>
          <a:lstStyle/>
          <a:p>
            <a:r>
              <a:rPr lang="en-GB" dirty="0" smtClean="0"/>
              <a:t>P5.4 </a:t>
            </a:r>
            <a:r>
              <a:rPr lang="en-GB" dirty="0"/>
              <a:t>- Accounting Ratios</a:t>
            </a:r>
            <a:endParaRPr lang="en-GB" b="1" dirty="0"/>
          </a:p>
        </p:txBody>
      </p:sp>
      <p:sp>
        <p:nvSpPr>
          <p:cNvPr id="6" name="TextBox 5"/>
          <p:cNvSpPr txBox="1"/>
          <p:nvPr/>
        </p:nvSpPr>
        <p:spPr>
          <a:xfrm>
            <a:off x="172242" y="836712"/>
            <a:ext cx="8442674" cy="5175776"/>
          </a:xfrm>
          <a:prstGeom prst="rect">
            <a:avLst/>
          </a:prstGeom>
          <a:noFill/>
        </p:spPr>
        <p:txBody>
          <a:bodyPr wrap="square" rtlCol="0">
            <a:spAutoFit/>
          </a:bodyPr>
          <a:lstStyle/>
          <a:p>
            <a:pPr marL="285750" indent="-285750">
              <a:spcAft>
                <a:spcPts val="200"/>
              </a:spcAft>
              <a:buFont typeface="Wingdings 3" pitchFamily="18" charset="2"/>
              <a:buChar char=""/>
            </a:pPr>
            <a:r>
              <a:rPr lang="en-GB" sz="1400" b="1" dirty="0"/>
              <a:t>Debt ratios</a:t>
            </a:r>
            <a:r>
              <a:rPr lang="en-GB" sz="1400" dirty="0"/>
              <a:t> – these measure how well your company is handling its repayments to the bank and the creditors. Banks need to know this so they can judge how well your company is at managing its debt payments – called balance of payments or debt management. </a:t>
            </a:r>
            <a:endParaRPr lang="en-IE" sz="1400" dirty="0"/>
          </a:p>
          <a:p>
            <a:pPr marL="285750" indent="-285750">
              <a:spcAft>
                <a:spcPts val="200"/>
              </a:spcAft>
              <a:buFont typeface="Wingdings 3" pitchFamily="18" charset="2"/>
              <a:buChar char=""/>
            </a:pPr>
            <a:r>
              <a:rPr lang="en-GB" sz="1400" b="1" dirty="0"/>
              <a:t>Shareholders ratios</a:t>
            </a:r>
            <a:r>
              <a:rPr lang="en-GB" sz="1400" dirty="0"/>
              <a:t> are useful to a bank because they know how important the shareholders are to a company who is share owned. This means they have an influence on your company and can change they way you operate so keeping them happy can be more important than running up debts or poor sales.</a:t>
            </a:r>
            <a:endParaRPr lang="en-IE" sz="1400" dirty="0"/>
          </a:p>
          <a:p>
            <a:pPr marL="285750" indent="-285750">
              <a:spcAft>
                <a:spcPts val="200"/>
              </a:spcAft>
              <a:buFont typeface="Wingdings 3" pitchFamily="18" charset="2"/>
              <a:buChar char=""/>
            </a:pPr>
            <a:r>
              <a:rPr lang="en-GB" sz="1400" b="1" dirty="0"/>
              <a:t>Profit ratios</a:t>
            </a:r>
            <a:r>
              <a:rPr lang="en-GB" sz="1400" dirty="0"/>
              <a:t> – banks like these because it shows how stable your company is in making money. Managing the profits and allocating them to expansion, and more importantly paying back the bank the money you owe, is important to them. They will lend you money if they know you can pay it back out of profits.</a:t>
            </a:r>
            <a:endParaRPr lang="en-IE" sz="1400" dirty="0"/>
          </a:p>
          <a:p>
            <a:pPr marL="285750" indent="-285750">
              <a:spcAft>
                <a:spcPts val="200"/>
              </a:spcAft>
              <a:buFont typeface="Wingdings 3" pitchFamily="18" charset="2"/>
              <a:buChar char=""/>
            </a:pPr>
            <a:r>
              <a:rPr lang="en-GB" sz="1400" b="1" dirty="0"/>
              <a:t>Turnover Ratios</a:t>
            </a:r>
            <a:r>
              <a:rPr lang="en-GB" sz="1400" dirty="0"/>
              <a:t> – Cooperative and small banks prefer this when basing loans on it because it means your company is liquid, it changes stock quickly, or poorly then the bank will be willing or unwilling to lend money because you do or do not have assets you can get rid of quickly in order to pay back the loan. </a:t>
            </a:r>
            <a:endParaRPr lang="en-IE" sz="1400" dirty="0"/>
          </a:p>
          <a:p>
            <a:pPr marL="285750" indent="-285750">
              <a:spcAft>
                <a:spcPts val="200"/>
              </a:spcAft>
              <a:buFont typeface="Wingdings 3" pitchFamily="18" charset="2"/>
              <a:buChar char=""/>
            </a:pPr>
            <a:r>
              <a:rPr lang="en-GB" sz="1400" b="1" dirty="0"/>
              <a:t>Quick Ratios</a:t>
            </a:r>
            <a:r>
              <a:rPr lang="en-GB" sz="1400" dirty="0"/>
              <a:t> – The most common ratio banks will use – used to get a small loan up £40,000 but not more as it only analyses assets and liabilities. Chances of them </a:t>
            </a:r>
            <a:r>
              <a:rPr lang="en-GB" sz="1400" dirty="0" smtClean="0"/>
              <a:t>giving </a:t>
            </a:r>
            <a:r>
              <a:rPr lang="en-GB" sz="1400" dirty="0"/>
              <a:t>you a loan if this figure is around or less than one is remote, even for a small loan. If you are below one, then your assets are not capable of paying off your liabilities, means if the company defaults on the loan the assets they seize will not pay back the debtors.</a:t>
            </a:r>
            <a:endParaRPr lang="en-IE" sz="1400" dirty="0"/>
          </a:p>
          <a:p>
            <a:pPr marL="285750" indent="-285750">
              <a:spcAft>
                <a:spcPts val="200"/>
              </a:spcAft>
              <a:buFont typeface="Wingdings 3" pitchFamily="18" charset="2"/>
              <a:buChar char=""/>
            </a:pPr>
            <a:r>
              <a:rPr lang="en-GB" sz="1400" b="1" dirty="0"/>
              <a:t>Current Ratios</a:t>
            </a:r>
            <a:r>
              <a:rPr lang="en-GB" sz="1400" dirty="0"/>
              <a:t> – The same as quick ratios but does not take into consideration the stock that is in because of the company are unable to sell it, then the chances of the bank doing it are even more remote.</a:t>
            </a:r>
            <a:endParaRPr lang="en-IE" sz="1400" dirty="0"/>
          </a:p>
        </p:txBody>
      </p:sp>
    </p:spTree>
    <p:extLst>
      <p:ext uri="{BB962C8B-B14F-4D97-AF65-F5344CB8AC3E}">
        <p14:creationId xmlns:p14="http://schemas.microsoft.com/office/powerpoint/2010/main" val="75986678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42844" y="661158"/>
            <a:ext cx="8858312" cy="5648162"/>
          </a:xfrm>
        </p:spPr>
        <p:txBody>
          <a:bodyPr>
            <a:noAutofit/>
          </a:bodyPr>
          <a:lstStyle/>
          <a:p>
            <a:pPr marL="255588" indent="-255588"/>
            <a:r>
              <a:rPr lang="en-GB" sz="2300" b="1" dirty="0"/>
              <a:t>LO 4 Be able to interpret financial </a:t>
            </a:r>
            <a:r>
              <a:rPr lang="en-GB" sz="2300" b="1" dirty="0" smtClean="0"/>
              <a:t>statements</a:t>
            </a:r>
            <a:endParaRPr lang="en-GB" sz="2300" dirty="0" smtClean="0"/>
          </a:p>
          <a:p>
            <a:pPr marL="255588" indent="-255588"/>
            <a:r>
              <a:rPr lang="en-GB" sz="2300" dirty="0" smtClean="0"/>
              <a:t>Tutors </a:t>
            </a:r>
            <a:r>
              <a:rPr lang="en-GB" sz="2300" dirty="0"/>
              <a:t>will need to spend time explaining the two financial documents to learners. Learners could then use the trading and profit and loss account and balance sheet for two companies and undertake a comparison of the documents for both companies. Whilst learners are only required to use one company to meet the assessment criteria, comparing two sets of documents may help to develop understanding. Learners should be looking for both similarities and differences in the values within the documents. They could decide which of the two companies is in a better financial position, explaining their </a:t>
            </a:r>
            <a:r>
              <a:rPr lang="en-GB" sz="2300" dirty="0" smtClean="0"/>
              <a:t>reasons.</a:t>
            </a:r>
          </a:p>
          <a:p>
            <a:pPr marL="255588" indent="-255588"/>
            <a:r>
              <a:rPr lang="en-GB" sz="2300" b="1" dirty="0" smtClean="0"/>
              <a:t>For P5</a:t>
            </a:r>
            <a:r>
              <a:rPr lang="en-GB" sz="2300" dirty="0" smtClean="0"/>
              <a:t> - Learners </a:t>
            </a:r>
            <a:r>
              <a:rPr lang="en-GB" sz="2300" dirty="0"/>
              <a:t>could create a report for the financial director of a selected company that interprets the contents of a trading and profit and loss account and balance sheet for the company. </a:t>
            </a:r>
          </a:p>
          <a:p>
            <a:pPr marL="255588" indent="-255588"/>
            <a:r>
              <a:rPr lang="en-GB" sz="2300" dirty="0"/>
              <a:t>Guidance: Learners must use a company, not a sole trader or a partnership. 	</a:t>
            </a:r>
          </a:p>
        </p:txBody>
      </p:sp>
      <p:sp>
        <p:nvSpPr>
          <p:cNvPr id="2" name="Title 1"/>
          <p:cNvSpPr>
            <a:spLocks noGrp="1"/>
          </p:cNvSpPr>
          <p:nvPr>
            <p:ph type="title"/>
          </p:nvPr>
        </p:nvSpPr>
        <p:spPr>
          <a:xfrm>
            <a:off x="107504" y="116632"/>
            <a:ext cx="8928992" cy="452568"/>
          </a:xfrm>
        </p:spPr>
        <p:txBody>
          <a:bodyPr>
            <a:normAutofit fontScale="90000"/>
          </a:bodyPr>
          <a:lstStyle/>
          <a:p>
            <a:r>
              <a:rPr lang="en-GB" b="1" dirty="0" smtClean="0"/>
              <a:t> Scenario and Assessment Criteria – P5</a:t>
            </a:r>
            <a:endParaRPr lang="en-US" b="1" dirty="0"/>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520" y="44624"/>
            <a:ext cx="8712968" cy="648072"/>
          </a:xfrm>
        </p:spPr>
        <p:txBody>
          <a:bodyPr>
            <a:normAutofit fontScale="90000"/>
          </a:bodyPr>
          <a:lstStyle/>
          <a:p>
            <a:r>
              <a:rPr lang="en-GB" dirty="0" smtClean="0"/>
              <a:t>P5.4 </a:t>
            </a:r>
            <a:r>
              <a:rPr lang="en-GB" dirty="0"/>
              <a:t>- Accounting Ratios</a:t>
            </a:r>
            <a:endParaRPr lang="en-GB" b="1" dirty="0"/>
          </a:p>
        </p:txBody>
      </p:sp>
      <p:sp>
        <p:nvSpPr>
          <p:cNvPr id="6" name="TextBox 5"/>
          <p:cNvSpPr txBox="1"/>
          <p:nvPr/>
        </p:nvSpPr>
        <p:spPr>
          <a:xfrm>
            <a:off x="172242" y="836712"/>
            <a:ext cx="8792246" cy="4801314"/>
          </a:xfrm>
          <a:prstGeom prst="rect">
            <a:avLst/>
          </a:prstGeom>
          <a:noFill/>
        </p:spPr>
        <p:txBody>
          <a:bodyPr wrap="square" rtlCol="0">
            <a:spAutoFit/>
          </a:bodyPr>
          <a:lstStyle/>
          <a:p>
            <a:r>
              <a:rPr lang="en-GB" b="1" dirty="0"/>
              <a:t>Solvency</a:t>
            </a:r>
            <a:r>
              <a:rPr lang="en-GB" dirty="0"/>
              <a:t> – 2 appropriate ratios needed, 1 per slide, such as:</a:t>
            </a:r>
            <a:endParaRPr lang="en-IE" dirty="0"/>
          </a:p>
          <a:p>
            <a:pPr marL="627063" lvl="2"/>
            <a:r>
              <a:rPr lang="en-GB" dirty="0"/>
              <a:t>Return on Shareholders’ Funds	- The higher the number the better.</a:t>
            </a:r>
            <a:endParaRPr lang="en-IE" dirty="0"/>
          </a:p>
          <a:p>
            <a:pPr marL="627063" lvl="2"/>
            <a:r>
              <a:rPr lang="en-GB" dirty="0"/>
              <a:t>Total Asset Turnover	- The higher the number the better.</a:t>
            </a:r>
            <a:endParaRPr lang="en-IE" dirty="0"/>
          </a:p>
          <a:p>
            <a:pPr marL="627063" lvl="2"/>
            <a:r>
              <a:rPr lang="en-GB" dirty="0"/>
              <a:t>Fixed Asset Turnover	- The higher the number the better but too high is bad.</a:t>
            </a:r>
            <a:endParaRPr lang="en-IE" dirty="0"/>
          </a:p>
          <a:p>
            <a:pPr marL="627063" lvl="2"/>
            <a:r>
              <a:rPr lang="en-GB" dirty="0"/>
              <a:t>Times Interest Earned	- The higher the number the better.</a:t>
            </a:r>
            <a:endParaRPr lang="en-IE" dirty="0"/>
          </a:p>
          <a:p>
            <a:pPr marL="627063" lvl="2"/>
            <a:r>
              <a:rPr lang="en-GB" dirty="0"/>
              <a:t>Quick	- The higher the number the better.</a:t>
            </a:r>
            <a:endParaRPr lang="en-IE" dirty="0"/>
          </a:p>
          <a:p>
            <a:pPr marL="627063" lvl="2"/>
            <a:r>
              <a:rPr lang="en-GB" dirty="0"/>
              <a:t>Current	- The higher the number the better.</a:t>
            </a:r>
            <a:endParaRPr lang="en-IE" dirty="0"/>
          </a:p>
          <a:p>
            <a:r>
              <a:rPr lang="en-GB" b="1" dirty="0"/>
              <a:t>Profitability</a:t>
            </a:r>
            <a:r>
              <a:rPr lang="en-GB" dirty="0"/>
              <a:t> – 2 appropriate ratios needed , 1 per slide, such as:</a:t>
            </a:r>
            <a:endParaRPr lang="en-IE" dirty="0"/>
          </a:p>
          <a:p>
            <a:pPr marL="627063" lvl="2"/>
            <a:r>
              <a:rPr lang="en-GB" dirty="0"/>
              <a:t>Return on Capital </a:t>
            </a:r>
            <a:r>
              <a:rPr lang="en-GB" dirty="0" smtClean="0"/>
              <a:t>Employed  	- </a:t>
            </a:r>
            <a:r>
              <a:rPr lang="en-GB" dirty="0"/>
              <a:t>The higher the number the better</a:t>
            </a:r>
            <a:endParaRPr lang="en-IE" dirty="0"/>
          </a:p>
          <a:p>
            <a:pPr marL="627063" lvl="2"/>
            <a:r>
              <a:rPr lang="en-GB" dirty="0"/>
              <a:t>Net Profit	- The higher the number the better </a:t>
            </a:r>
            <a:r>
              <a:rPr lang="en-GB" b="1" dirty="0"/>
              <a:t>1</a:t>
            </a:r>
            <a:r>
              <a:rPr lang="en-GB" dirty="0"/>
              <a:t> is breakeven.</a:t>
            </a:r>
            <a:endParaRPr lang="en-IE" dirty="0"/>
          </a:p>
          <a:p>
            <a:pPr marL="627063" lvl="2"/>
            <a:r>
              <a:rPr lang="en-GB" dirty="0"/>
              <a:t>Debt	</a:t>
            </a:r>
            <a:r>
              <a:rPr lang="en-GB" dirty="0" smtClean="0"/>
              <a:t>	- </a:t>
            </a:r>
            <a:r>
              <a:rPr lang="en-GB" dirty="0"/>
              <a:t>The lower the number the better.</a:t>
            </a:r>
            <a:endParaRPr lang="en-IE" dirty="0"/>
          </a:p>
          <a:p>
            <a:pPr marL="627063" lvl="2"/>
            <a:r>
              <a:rPr lang="en-GB" dirty="0"/>
              <a:t>Debt to Equity	- The lower the number the better.</a:t>
            </a:r>
            <a:endParaRPr lang="en-IE" dirty="0"/>
          </a:p>
          <a:p>
            <a:r>
              <a:rPr lang="en-GB" b="1" dirty="0"/>
              <a:t>Performance</a:t>
            </a:r>
            <a:r>
              <a:rPr lang="en-GB" dirty="0"/>
              <a:t> – 2 appropriate ratios needed , 1 per slide, such as:</a:t>
            </a:r>
            <a:endParaRPr lang="en-IE" dirty="0"/>
          </a:p>
          <a:p>
            <a:pPr marL="627063" lvl="2"/>
            <a:r>
              <a:rPr lang="en-GB" dirty="0"/>
              <a:t>Return on Total Assets	- The higher the number the better</a:t>
            </a:r>
            <a:endParaRPr lang="en-IE" dirty="0"/>
          </a:p>
          <a:p>
            <a:pPr marL="627063" lvl="2"/>
            <a:r>
              <a:rPr lang="en-GB" dirty="0"/>
              <a:t>Days Sales Outstanding	- The lower the number the better</a:t>
            </a:r>
            <a:endParaRPr lang="en-IE" dirty="0"/>
          </a:p>
          <a:p>
            <a:pPr marL="627063" lvl="2"/>
            <a:r>
              <a:rPr lang="en-GB" dirty="0"/>
              <a:t>Stock Turnover	</a:t>
            </a:r>
            <a:r>
              <a:rPr lang="en-GB" dirty="0" smtClean="0"/>
              <a:t>	- </a:t>
            </a:r>
            <a:r>
              <a:rPr lang="en-GB" dirty="0"/>
              <a:t>The higher the number the better.</a:t>
            </a:r>
            <a:endParaRPr lang="en-IE" dirty="0"/>
          </a:p>
        </p:txBody>
      </p:sp>
    </p:spTree>
    <p:extLst>
      <p:ext uri="{BB962C8B-B14F-4D97-AF65-F5344CB8AC3E}">
        <p14:creationId xmlns:p14="http://schemas.microsoft.com/office/powerpoint/2010/main" val="23567164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51520" y="764704"/>
            <a:ext cx="8712968" cy="5544616"/>
          </a:xfrm>
        </p:spPr>
        <p:txBody>
          <a:bodyPr>
            <a:noAutofit/>
          </a:bodyPr>
          <a:lstStyle/>
          <a:p>
            <a:pPr marL="342900" indent="-342900"/>
            <a:r>
              <a:rPr lang="en-GB" sz="2000" dirty="0" smtClean="0"/>
              <a:t>Using the previous two slides, you will need to understand from your spreadsheet whether the ratio calculated is good or bad for your company. Using 6 ratios, 2 from each category, you need to present this information to the client. This should include:</a:t>
            </a:r>
          </a:p>
          <a:p>
            <a:pPr marL="598932" lvl="1" indent="-342900"/>
            <a:r>
              <a:rPr lang="en-GB" sz="2000" dirty="0" smtClean="0"/>
              <a:t>an explanation of the ratio</a:t>
            </a:r>
          </a:p>
          <a:p>
            <a:pPr marL="598932" lvl="1" indent="-342900"/>
            <a:r>
              <a:rPr lang="en-GB" sz="2000" dirty="0" smtClean="0"/>
              <a:t>an explained ratio result</a:t>
            </a:r>
          </a:p>
          <a:p>
            <a:pPr marL="598932" lvl="1" indent="-342900"/>
            <a:r>
              <a:rPr lang="en-GB" sz="2000" dirty="0" smtClean="0"/>
              <a:t>what this means for your company in terms of borrowing money from a bank.</a:t>
            </a:r>
          </a:p>
          <a:p>
            <a:pPr marL="0" indent="0">
              <a:buNone/>
            </a:pPr>
            <a:r>
              <a:rPr lang="en-GB" sz="2000" b="1" dirty="0" smtClean="0"/>
              <a:t>P5.4 - Task 08 </a:t>
            </a:r>
            <a:r>
              <a:rPr lang="en-GB" sz="2000" dirty="0" smtClean="0"/>
              <a:t>- </a:t>
            </a:r>
            <a:r>
              <a:rPr lang="en-GB" sz="2000" dirty="0" smtClean="0"/>
              <a:t>Illustrate the financial state of your analysed start up business by using accounting ratios. </a:t>
            </a:r>
          </a:p>
          <a:p>
            <a:pPr>
              <a:buNone/>
            </a:pPr>
            <a:r>
              <a:rPr lang="en-GB" sz="2000" dirty="0" smtClean="0"/>
              <a:t>a) Use </a:t>
            </a:r>
            <a:r>
              <a:rPr lang="en-GB" sz="2000" b="1" u="sng" dirty="0" smtClean="0"/>
              <a:t>6 different ratios</a:t>
            </a:r>
            <a:r>
              <a:rPr lang="en-GB" sz="2000" b="1" dirty="0" smtClean="0"/>
              <a:t> </a:t>
            </a:r>
            <a:r>
              <a:rPr lang="en-GB" sz="2000" dirty="0" smtClean="0"/>
              <a:t>to calculate:</a:t>
            </a:r>
          </a:p>
          <a:p>
            <a:pPr marL="1084263" lvl="1"/>
            <a:r>
              <a:rPr lang="en-GB" sz="2000" dirty="0" smtClean="0"/>
              <a:t>Solvency – 2 appropriate ratios needed, 1 per slide</a:t>
            </a:r>
          </a:p>
          <a:p>
            <a:pPr marL="1084263" lvl="1"/>
            <a:r>
              <a:rPr lang="en-GB" sz="2000" dirty="0" smtClean="0"/>
              <a:t>Profitability – 2 appropriate ratios needed , 1 per slide</a:t>
            </a:r>
          </a:p>
          <a:p>
            <a:pPr marL="1084263" lvl="1"/>
            <a:r>
              <a:rPr lang="en-GB" sz="2000" dirty="0" smtClean="0"/>
              <a:t>Performance – 2 appropriate ratios needed , 1 per slide</a:t>
            </a:r>
          </a:p>
          <a:p>
            <a:pPr>
              <a:buNone/>
            </a:pPr>
            <a:r>
              <a:rPr lang="en-GB" sz="2000" dirty="0" smtClean="0"/>
              <a:t>b) On a second slide each, </a:t>
            </a:r>
            <a:r>
              <a:rPr lang="en-GB" sz="2000" b="1" dirty="0" smtClean="0"/>
              <a:t>show your calculations to demonstrate </a:t>
            </a:r>
            <a:r>
              <a:rPr lang="en-GB" sz="2000" dirty="0" smtClean="0"/>
              <a:t>how you have arrived at your </a:t>
            </a:r>
            <a:r>
              <a:rPr lang="en-GB" sz="2000" dirty="0" smtClean="0"/>
              <a:t>answers.</a:t>
            </a:r>
            <a:endParaRPr lang="en-GB" sz="2000" dirty="0" smtClean="0"/>
          </a:p>
        </p:txBody>
      </p:sp>
      <p:sp>
        <p:nvSpPr>
          <p:cNvPr id="5" name="Title 1"/>
          <p:cNvSpPr txBox="1">
            <a:spLocks/>
          </p:cNvSpPr>
          <p:nvPr/>
        </p:nvSpPr>
        <p:spPr>
          <a:xfrm>
            <a:off x="107504" y="116632"/>
            <a:ext cx="8856984" cy="648072"/>
          </a:xfrm>
          <a:prstGeom prst="rect">
            <a:avLst/>
          </a:prstGeom>
        </p:spPr>
        <p:txBody>
          <a:bodyPr vert="horz" rtlCol="0" anchor="ctr">
            <a:normAutofit fontScale="97500" lnSpcReduction="10000"/>
            <a:scene3d>
              <a:camera prst="orthographicFront"/>
              <a:lightRig rig="soft" dir="t"/>
            </a:scene3d>
            <a:sp3d prstMaterial="softEdge">
              <a:bevelT w="25400" h="25400"/>
            </a:sp3d>
          </a:bodyPr>
          <a:lstStyle>
            <a:lvl1pPr algn="l" rtl="0" eaLnBrk="1" latinLnBrk="0" hangingPunct="1">
              <a:spcBef>
                <a:spcPct val="0"/>
              </a:spcBef>
              <a:buNone/>
              <a:defRPr kumimoji="0" lang="en-US" sz="4000" b="1" kern="1200">
                <a:solidFill>
                  <a:schemeClr val="tx2"/>
                </a:solidFill>
                <a:effectLst>
                  <a:outerShdw blurRad="31750" dist="25400" dir="5400000" algn="tl" rotWithShape="0">
                    <a:srgbClr val="000000">
                      <a:alpha val="25000"/>
                    </a:srgbClr>
                  </a:outerShdw>
                </a:effectLst>
                <a:latin typeface="Calibri" pitchFamily="34" charset="0"/>
                <a:ea typeface="+mj-ea"/>
                <a:cs typeface="Calibri" pitchFamily="34" charset="0"/>
              </a:defRPr>
            </a:lvl1pPr>
            <a:extLst/>
          </a:lstStyle>
          <a:p>
            <a:r>
              <a:rPr lang="en-GB" dirty="0" smtClean="0"/>
              <a:t>P5.4 - Accounting Ratios</a:t>
            </a:r>
            <a:endParaRPr lang="en-GB" dirty="0"/>
          </a:p>
        </p:txBody>
      </p:sp>
    </p:spTree>
    <p:extLst>
      <p:ext uri="{BB962C8B-B14F-4D97-AF65-F5344CB8AC3E}">
        <p14:creationId xmlns:p14="http://schemas.microsoft.com/office/powerpoint/2010/main" val="310827338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3328" y="116632"/>
            <a:ext cx="8481120" cy="432048"/>
          </a:xfrm>
        </p:spPr>
        <p:txBody>
          <a:bodyPr>
            <a:noAutofit/>
          </a:bodyPr>
          <a:lstStyle/>
          <a:p>
            <a:pPr marL="0" indent="0">
              <a:spcBef>
                <a:spcPts val="0"/>
              </a:spcBef>
            </a:pPr>
            <a:r>
              <a:rPr lang="en-GB" dirty="0"/>
              <a:t>Assessment Outcome </a:t>
            </a:r>
            <a:r>
              <a:rPr lang="en-GB" dirty="0" smtClean="0"/>
              <a:t>– P5</a:t>
            </a:r>
            <a:endParaRPr lang="en-GB" dirty="0"/>
          </a:p>
        </p:txBody>
      </p:sp>
      <p:sp>
        <p:nvSpPr>
          <p:cNvPr id="3" name="Content Placeholder 2"/>
          <p:cNvSpPr>
            <a:spLocks noGrp="1"/>
          </p:cNvSpPr>
          <p:nvPr>
            <p:ph idx="1"/>
          </p:nvPr>
        </p:nvSpPr>
        <p:spPr>
          <a:xfrm>
            <a:off x="179512" y="692696"/>
            <a:ext cx="8784976" cy="5760640"/>
          </a:xfrm>
        </p:spPr>
        <p:txBody>
          <a:bodyPr>
            <a:noAutofit/>
          </a:bodyPr>
          <a:lstStyle/>
          <a:p>
            <a:pPr marL="0" indent="0">
              <a:buNone/>
            </a:pPr>
            <a:r>
              <a:rPr lang="en-GB" sz="1800" b="1" dirty="0" smtClean="0"/>
              <a:t>P5.1 </a:t>
            </a:r>
            <a:r>
              <a:rPr lang="en-GB" sz="1800" b="1" dirty="0"/>
              <a:t>– Task 01</a:t>
            </a:r>
            <a:r>
              <a:rPr lang="en-GB" sz="1800" dirty="0"/>
              <a:t> - Identify the possible </a:t>
            </a:r>
            <a:r>
              <a:rPr lang="en-GB" sz="1800" b="1" dirty="0"/>
              <a:t>causes and consequences of containing negative </a:t>
            </a:r>
            <a:r>
              <a:rPr lang="en-GB" sz="1800" b="1" dirty="0" smtClean="0"/>
              <a:t>values</a:t>
            </a:r>
            <a:r>
              <a:rPr lang="en-GB" sz="1800" dirty="0" smtClean="0"/>
              <a:t>.</a:t>
            </a:r>
          </a:p>
          <a:p>
            <a:pPr marL="0" indent="0">
              <a:buNone/>
            </a:pPr>
            <a:r>
              <a:rPr lang="en-GB" sz="1800" b="1" dirty="0" smtClean="0"/>
              <a:t>P5.1 </a:t>
            </a:r>
            <a:r>
              <a:rPr lang="en-GB" sz="1800" b="1" dirty="0"/>
              <a:t>- Task 02</a:t>
            </a:r>
            <a:r>
              <a:rPr lang="en-GB" sz="1800" dirty="0"/>
              <a:t> - Provide a summary of your analysis, giving possible reasons why you feel the budget has not been achieved.</a:t>
            </a:r>
          </a:p>
          <a:p>
            <a:pPr marL="0" indent="0">
              <a:buNone/>
            </a:pPr>
            <a:r>
              <a:rPr lang="en-GB" sz="1800" b="1" dirty="0" smtClean="0"/>
              <a:t>P5.1 </a:t>
            </a:r>
            <a:r>
              <a:rPr lang="en-GB" sz="1800" b="1" dirty="0"/>
              <a:t>- Task 03</a:t>
            </a:r>
            <a:r>
              <a:rPr lang="en-GB" sz="1800" dirty="0"/>
              <a:t> - Explain in detail what can happen if costs and budgets are not monitored and controlled</a:t>
            </a:r>
            <a:r>
              <a:rPr lang="en-GB" sz="1800" dirty="0" smtClean="0"/>
              <a:t>.</a:t>
            </a:r>
          </a:p>
          <a:p>
            <a:pPr marL="0" indent="0">
              <a:buNone/>
            </a:pPr>
            <a:r>
              <a:rPr lang="en-GB" sz="2000" b="1" dirty="0" smtClean="0"/>
              <a:t>P5.2 </a:t>
            </a:r>
            <a:r>
              <a:rPr lang="en-GB" sz="2000" b="1" dirty="0"/>
              <a:t>- Task </a:t>
            </a:r>
            <a:r>
              <a:rPr lang="en-GB" sz="2000" b="1" dirty="0" smtClean="0"/>
              <a:t>04</a:t>
            </a:r>
            <a:r>
              <a:rPr lang="en-GB" sz="2000" dirty="0" smtClean="0"/>
              <a:t> </a:t>
            </a:r>
            <a:r>
              <a:rPr lang="en-GB" sz="2000" dirty="0"/>
              <a:t>- Provide an additional </a:t>
            </a:r>
            <a:r>
              <a:rPr lang="en-GB" sz="2000" dirty="0" smtClean="0"/>
              <a:t>hand-out </a:t>
            </a:r>
            <a:r>
              <a:rPr lang="en-GB" sz="2000" dirty="0"/>
              <a:t>for the information pack </a:t>
            </a:r>
            <a:r>
              <a:rPr lang="en-GB" sz="2000" b="1" dirty="0"/>
              <a:t>evaluating</a:t>
            </a:r>
            <a:r>
              <a:rPr lang="en-GB" sz="2000" dirty="0"/>
              <a:t> how </a:t>
            </a:r>
            <a:r>
              <a:rPr lang="en-GB" sz="2000" b="1" dirty="0"/>
              <a:t>business performance </a:t>
            </a:r>
            <a:r>
              <a:rPr lang="en-GB" sz="2000" dirty="0"/>
              <a:t>can be improved by effectively managing the following:</a:t>
            </a:r>
          </a:p>
          <a:p>
            <a:pPr marL="0" indent="0">
              <a:buNone/>
            </a:pPr>
            <a:r>
              <a:rPr lang="en-GB" sz="2000" b="1" dirty="0" smtClean="0"/>
              <a:t>P5.3 </a:t>
            </a:r>
            <a:r>
              <a:rPr lang="en-GB" sz="2000" b="1" dirty="0"/>
              <a:t>- Task </a:t>
            </a:r>
            <a:r>
              <a:rPr lang="en-GB" sz="2000" b="1" dirty="0" smtClean="0"/>
              <a:t>05 </a:t>
            </a:r>
            <a:r>
              <a:rPr lang="en-GB" sz="2000" b="1" dirty="0"/>
              <a:t>- </a:t>
            </a:r>
            <a:r>
              <a:rPr lang="en-GB" sz="2000" dirty="0"/>
              <a:t>Explain the purpose of each element within a Profit and Loss and Balance Sheet – use screenshot as evidence and explain the values.</a:t>
            </a:r>
          </a:p>
          <a:p>
            <a:pPr marL="0" indent="0">
              <a:buNone/>
            </a:pPr>
            <a:r>
              <a:rPr lang="en-GB" sz="2000" b="1" dirty="0" smtClean="0"/>
              <a:t>P5.3 </a:t>
            </a:r>
            <a:r>
              <a:rPr lang="en-GB" sz="2000" b="1" dirty="0"/>
              <a:t>- Task </a:t>
            </a:r>
            <a:r>
              <a:rPr lang="en-GB" sz="2000" b="1" dirty="0" smtClean="0"/>
              <a:t>06 </a:t>
            </a:r>
            <a:r>
              <a:rPr lang="en-GB" sz="2000" b="1" dirty="0"/>
              <a:t>-</a:t>
            </a:r>
            <a:r>
              <a:rPr lang="en-GB" sz="2000" dirty="0"/>
              <a:t> State whether the company is making a profit or loss and how you came by that conclusion.</a:t>
            </a:r>
          </a:p>
          <a:p>
            <a:pPr marL="0" indent="0">
              <a:buNone/>
            </a:pPr>
            <a:r>
              <a:rPr lang="en-GB" sz="2000" b="1" dirty="0" smtClean="0"/>
              <a:t>P5.4 </a:t>
            </a:r>
            <a:r>
              <a:rPr lang="en-GB" sz="2000" b="1" dirty="0"/>
              <a:t>- Task 07 </a:t>
            </a:r>
            <a:r>
              <a:rPr lang="en-GB" sz="2000" dirty="0"/>
              <a:t>– Using the table, calculate the Ratio results of your Company’ Profit and Loss Spreadsheet</a:t>
            </a:r>
            <a:r>
              <a:rPr lang="en-GB" sz="2000" dirty="0" smtClean="0"/>
              <a:t>.</a:t>
            </a:r>
            <a:endParaRPr lang="en-GB" sz="2000" dirty="0"/>
          </a:p>
          <a:p>
            <a:pPr marL="0" indent="0">
              <a:buNone/>
            </a:pPr>
            <a:r>
              <a:rPr lang="en-GB" sz="2000" b="1" dirty="0" smtClean="0"/>
              <a:t>P5.4 </a:t>
            </a:r>
            <a:r>
              <a:rPr lang="en-GB" sz="2000" b="1" dirty="0"/>
              <a:t>- Task 08 </a:t>
            </a:r>
            <a:r>
              <a:rPr lang="en-GB" sz="2000" dirty="0"/>
              <a:t>- Illustrate the financial state of your analysed start up business by using accounting ratios</a:t>
            </a:r>
            <a:r>
              <a:rPr lang="en-GB" sz="2000" dirty="0" smtClean="0"/>
              <a:t>.</a:t>
            </a:r>
            <a:endParaRPr lang="en-GB" sz="2000" dirty="0"/>
          </a:p>
        </p:txBody>
      </p:sp>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14282" y="857256"/>
            <a:ext cx="8643998" cy="5524072"/>
          </a:xfrm>
        </p:spPr>
        <p:txBody>
          <a:bodyPr>
            <a:normAutofit/>
          </a:bodyPr>
          <a:lstStyle/>
          <a:p>
            <a:pPr marL="0" lvl="0" indent="0" fontAlgn="auto">
              <a:spcBef>
                <a:spcPts val="0"/>
              </a:spcBef>
              <a:spcAft>
                <a:spcPts val="0"/>
              </a:spcAft>
              <a:buNone/>
              <a:defRPr/>
            </a:pPr>
            <a:r>
              <a:rPr lang="en-GB" sz="2400" dirty="0" smtClean="0"/>
              <a:t>Focusing on a business, you need to provide evidence for the following </a:t>
            </a:r>
            <a:r>
              <a:rPr lang="en-GB" sz="2400" b="1" dirty="0" smtClean="0"/>
              <a:t>4</a:t>
            </a:r>
            <a:r>
              <a:rPr lang="en-GB" sz="2400" dirty="0" smtClean="0"/>
              <a:t> tasks within this case study:</a:t>
            </a:r>
          </a:p>
          <a:p>
            <a:pPr marL="857250" lvl="1" indent="-457200" fontAlgn="auto">
              <a:lnSpc>
                <a:spcPct val="150000"/>
              </a:lnSpc>
              <a:spcBef>
                <a:spcPts val="0"/>
              </a:spcBef>
              <a:spcAft>
                <a:spcPts val="0"/>
              </a:spcAft>
              <a:buFont typeface="+mj-lt"/>
              <a:buAutoNum type="arabicPeriod"/>
              <a:defRPr/>
            </a:pPr>
            <a:r>
              <a:rPr lang="en-GB" sz="2400" dirty="0" smtClean="0">
                <a:hlinkClick r:id="rId2" action="ppaction://hlinksldjump"/>
              </a:rPr>
              <a:t>Profit and Loss Accounts</a:t>
            </a:r>
            <a:endParaRPr lang="en-GB" sz="2400" dirty="0" smtClean="0">
              <a:hlinkClick r:id="rId3" action="ppaction://hlinksldjump"/>
            </a:endParaRPr>
          </a:p>
          <a:p>
            <a:pPr marL="1257300" lvl="2" indent="-457200" fontAlgn="auto">
              <a:spcBef>
                <a:spcPts val="0"/>
              </a:spcBef>
              <a:spcAft>
                <a:spcPts val="0"/>
              </a:spcAft>
              <a:buFont typeface="+mj-lt"/>
              <a:buAutoNum type="alphaUcPeriod"/>
              <a:defRPr/>
            </a:pPr>
            <a:r>
              <a:rPr lang="en-GB" sz="2000" dirty="0" smtClean="0">
                <a:hlinkClick r:id="rId2" action="ppaction://hlinksldjump"/>
              </a:rPr>
              <a:t>Budget Analysis</a:t>
            </a:r>
            <a:endParaRPr lang="en-GB" sz="2000" dirty="0" smtClean="0"/>
          </a:p>
          <a:p>
            <a:pPr marL="1257300" lvl="2" indent="-457200" fontAlgn="auto">
              <a:spcBef>
                <a:spcPts val="0"/>
              </a:spcBef>
              <a:spcAft>
                <a:spcPts val="0"/>
              </a:spcAft>
              <a:buFont typeface="+mj-lt"/>
              <a:buAutoNum type="alphaUcPeriod"/>
              <a:defRPr/>
            </a:pPr>
            <a:r>
              <a:rPr lang="en-GB" sz="2000" dirty="0" smtClean="0">
                <a:hlinkClick r:id="rId3" action="ppaction://hlinksldjump"/>
              </a:rPr>
              <a:t>Costs and Budgets</a:t>
            </a:r>
            <a:endParaRPr lang="en-GB" sz="2000" dirty="0" smtClean="0"/>
          </a:p>
          <a:p>
            <a:pPr marL="1257300" lvl="2" indent="-457200" fontAlgn="auto">
              <a:spcBef>
                <a:spcPts val="0"/>
              </a:spcBef>
              <a:spcAft>
                <a:spcPts val="0"/>
              </a:spcAft>
              <a:buFont typeface="+mj-lt"/>
              <a:buAutoNum type="alphaUcPeriod"/>
              <a:defRPr/>
            </a:pPr>
            <a:r>
              <a:rPr lang="en-GB" sz="2000" dirty="0" smtClean="0">
                <a:hlinkClick r:id="rId4" action="ppaction://hlinksldjump"/>
              </a:rPr>
              <a:t>Effective Management of Resources and Controlling Budgets</a:t>
            </a:r>
            <a:endParaRPr lang="en-GB" sz="2000" dirty="0" smtClean="0"/>
          </a:p>
          <a:p>
            <a:pPr marL="1257300" lvl="2" indent="-457200" fontAlgn="auto">
              <a:spcBef>
                <a:spcPts val="0"/>
              </a:spcBef>
              <a:spcAft>
                <a:spcPts val="0"/>
              </a:spcAft>
              <a:buFont typeface="+mj-lt"/>
              <a:buAutoNum type="alphaUcPeriod"/>
              <a:defRPr/>
            </a:pPr>
            <a:r>
              <a:rPr lang="en-GB" sz="2000" dirty="0" smtClean="0">
                <a:hlinkClick r:id="rId5" action="ppaction://hlinksldjump"/>
              </a:rPr>
              <a:t>Profit and Loss Balance Sheets</a:t>
            </a:r>
            <a:endParaRPr lang="en-GB" sz="2000" dirty="0" smtClean="0"/>
          </a:p>
          <a:p>
            <a:pPr marL="857250" lvl="1" indent="-457200" fontAlgn="auto">
              <a:lnSpc>
                <a:spcPct val="150000"/>
              </a:lnSpc>
              <a:spcBef>
                <a:spcPts val="0"/>
              </a:spcBef>
              <a:spcAft>
                <a:spcPts val="0"/>
              </a:spcAft>
              <a:buFont typeface="+mj-lt"/>
              <a:buAutoNum type="arabicPeriod"/>
              <a:defRPr/>
            </a:pPr>
            <a:r>
              <a:rPr lang="en-GB" sz="2400" dirty="0" smtClean="0">
                <a:hlinkClick r:id="rId6" action="ppaction://hlinksldjump"/>
              </a:rPr>
              <a:t>Accounting Ratios</a:t>
            </a:r>
            <a:endParaRPr lang="en-GB" sz="2400" dirty="0" smtClean="0"/>
          </a:p>
          <a:p>
            <a:pPr marL="857250" lvl="1" indent="-457200" fontAlgn="auto">
              <a:lnSpc>
                <a:spcPct val="150000"/>
              </a:lnSpc>
              <a:spcBef>
                <a:spcPts val="0"/>
              </a:spcBef>
              <a:spcAft>
                <a:spcPts val="0"/>
              </a:spcAft>
              <a:buFont typeface="+mj-lt"/>
              <a:buAutoNum type="arabicPeriod"/>
              <a:defRPr/>
            </a:pPr>
            <a:r>
              <a:rPr lang="en-GB" sz="2400" dirty="0" smtClean="0">
                <a:hlinkClick r:id="rId5" action="ppaction://hlinksldjump"/>
              </a:rPr>
              <a:t>Monitoring Financial Situations</a:t>
            </a:r>
            <a:endParaRPr lang="en-GB" sz="2400" dirty="0" smtClean="0"/>
          </a:p>
          <a:p>
            <a:pPr marL="857250" lvl="1" indent="-457200" fontAlgn="auto">
              <a:lnSpc>
                <a:spcPct val="150000"/>
              </a:lnSpc>
              <a:spcBef>
                <a:spcPts val="0"/>
              </a:spcBef>
              <a:spcAft>
                <a:spcPts val="0"/>
              </a:spcAft>
              <a:buFont typeface="+mj-lt"/>
              <a:buAutoNum type="arabicPeriod"/>
              <a:defRPr/>
            </a:pPr>
            <a:r>
              <a:rPr lang="en-GB" sz="2400" dirty="0" smtClean="0">
                <a:hlinkClick r:id="" action="ppaction://noaction"/>
              </a:rPr>
              <a:t>Ratios Evaluation of Profit and Loss</a:t>
            </a:r>
            <a:endParaRPr lang="en-GB" sz="2400" dirty="0" smtClean="0"/>
          </a:p>
          <a:p>
            <a:pPr>
              <a:buClr>
                <a:schemeClr val="hlink"/>
              </a:buClr>
              <a:buSzPct val="80000"/>
              <a:defRPr/>
            </a:pPr>
            <a:r>
              <a:rPr lang="en-GB" sz="2400" dirty="0" smtClean="0"/>
              <a:t>For this task you can either use the attached </a:t>
            </a:r>
            <a:r>
              <a:rPr lang="en-GB" sz="2400" dirty="0" smtClean="0">
                <a:hlinkClick r:id="rId7" action="ppaction://hlinkfile"/>
              </a:rPr>
              <a:t>Profit and Loss </a:t>
            </a:r>
            <a:r>
              <a:rPr lang="en-GB" sz="2400" dirty="0" smtClean="0"/>
              <a:t>sheet or download your own.</a:t>
            </a:r>
            <a:endParaRPr lang="en-GB" sz="2400" dirty="0" smtClean="0"/>
          </a:p>
          <a:p>
            <a:pPr marL="457200" indent="-457200">
              <a:buClr>
                <a:schemeClr val="hlink"/>
              </a:buClr>
              <a:buSzPct val="80000"/>
              <a:buFont typeface="+mj-lt"/>
              <a:buAutoNum type="alphaUcPeriod"/>
              <a:defRPr/>
            </a:pPr>
            <a:endParaRPr lang="en-GB" sz="1800" b="1" dirty="0" smtClean="0"/>
          </a:p>
          <a:p>
            <a:pPr marL="857250" lvl="1" indent="-457200">
              <a:lnSpc>
                <a:spcPct val="150000"/>
              </a:lnSpc>
              <a:spcAft>
                <a:spcPts val="0"/>
              </a:spcAft>
              <a:buFont typeface="+mj-lt"/>
              <a:buAutoNum type="arabicPeriod"/>
              <a:defRPr/>
            </a:pPr>
            <a:endParaRPr lang="en-GB" sz="2000" dirty="0" smtClean="0"/>
          </a:p>
          <a:p>
            <a:pPr marL="857250" lvl="1" indent="-457200" fontAlgn="auto">
              <a:lnSpc>
                <a:spcPct val="150000"/>
              </a:lnSpc>
              <a:spcBef>
                <a:spcPts val="0"/>
              </a:spcBef>
              <a:spcAft>
                <a:spcPts val="0"/>
              </a:spcAft>
              <a:buFont typeface="+mj-lt"/>
              <a:buAutoNum type="arabicPeriod"/>
              <a:defRPr/>
            </a:pPr>
            <a:endParaRPr lang="en-GB" sz="2400" dirty="0" smtClean="0"/>
          </a:p>
          <a:p>
            <a:pPr marL="857250" lvl="1" indent="-457200" fontAlgn="auto">
              <a:lnSpc>
                <a:spcPct val="150000"/>
              </a:lnSpc>
              <a:spcBef>
                <a:spcPts val="0"/>
              </a:spcBef>
              <a:spcAft>
                <a:spcPts val="0"/>
              </a:spcAft>
              <a:buFont typeface="+mj-lt"/>
              <a:buAutoNum type="arabicPeriod"/>
              <a:defRPr/>
            </a:pPr>
            <a:endParaRPr lang="en-GB" sz="2400" dirty="0" smtClean="0"/>
          </a:p>
          <a:p>
            <a:pPr marL="857250" lvl="1" indent="-457200" fontAlgn="auto">
              <a:lnSpc>
                <a:spcPct val="150000"/>
              </a:lnSpc>
              <a:spcBef>
                <a:spcPts val="0"/>
              </a:spcBef>
              <a:spcAft>
                <a:spcPts val="0"/>
              </a:spcAft>
              <a:buFont typeface="+mj-lt"/>
              <a:buAutoNum type="arabicPeriod"/>
              <a:defRPr/>
            </a:pPr>
            <a:endParaRPr lang="en-GB" sz="2400" dirty="0" smtClean="0"/>
          </a:p>
        </p:txBody>
      </p:sp>
      <p:sp>
        <p:nvSpPr>
          <p:cNvPr id="2" name="Title 1"/>
          <p:cNvSpPr>
            <a:spLocks noGrp="1"/>
          </p:cNvSpPr>
          <p:nvPr>
            <p:ph type="title"/>
          </p:nvPr>
        </p:nvSpPr>
        <p:spPr>
          <a:xfrm>
            <a:off x="251520" y="116632"/>
            <a:ext cx="8712968" cy="648072"/>
          </a:xfrm>
        </p:spPr>
        <p:txBody>
          <a:bodyPr>
            <a:normAutofit fontScale="90000"/>
          </a:bodyPr>
          <a:lstStyle/>
          <a:p>
            <a:r>
              <a:rPr lang="en-GB" b="1" dirty="0" smtClean="0"/>
              <a:t>P5.1 - Areas </a:t>
            </a:r>
            <a:r>
              <a:rPr lang="en-GB" b="1" dirty="0" smtClean="0"/>
              <a:t>to Cover</a:t>
            </a:r>
            <a:endParaRPr lang="en-GB" b="1" dirty="0"/>
          </a:p>
        </p:txBody>
      </p:sp>
    </p:spTree>
    <p:extLst>
      <p:ext uri="{BB962C8B-B14F-4D97-AF65-F5344CB8AC3E}">
        <p14:creationId xmlns:p14="http://schemas.microsoft.com/office/powerpoint/2010/main" val="303606152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79512" y="908720"/>
            <a:ext cx="8712968" cy="5429264"/>
          </a:xfrm>
        </p:spPr>
        <p:txBody>
          <a:bodyPr>
            <a:noAutofit/>
          </a:bodyPr>
          <a:lstStyle/>
          <a:p>
            <a:pPr marL="342900" indent="-342900" fontAlgn="t"/>
            <a:r>
              <a:rPr lang="en-GB" sz="1900" dirty="0" smtClean="0"/>
              <a:t>By law companies are expected to produce financial statements each year. These statements appear in Company </a:t>
            </a:r>
            <a:r>
              <a:rPr lang="en-GB" sz="1900" dirty="0" smtClean="0"/>
              <a:t>Reports which are accessible on demand, specifically because suppliers need to know how their customers are doing in order to maintain lines of credit. </a:t>
            </a:r>
            <a:r>
              <a:rPr lang="en-GB" sz="1900" dirty="0" smtClean="0"/>
              <a:t>There are two main financial statements:</a:t>
            </a:r>
          </a:p>
          <a:p>
            <a:pPr marL="536575" indent="-255588" fontAlgn="t">
              <a:buFont typeface="+mj-lt"/>
              <a:buAutoNum type="arabicPeriod"/>
            </a:pPr>
            <a:r>
              <a:rPr lang="en-GB" sz="1900" dirty="0" smtClean="0"/>
              <a:t>The profit and loss account which we will concentrate on</a:t>
            </a:r>
          </a:p>
          <a:p>
            <a:pPr marL="536575" indent="-255588" fontAlgn="t">
              <a:buFont typeface="+mj-lt"/>
              <a:buAutoNum type="arabicPeriod"/>
            </a:pPr>
            <a:r>
              <a:rPr lang="en-GB" sz="1900" dirty="0" smtClean="0"/>
              <a:t>The balance sheet</a:t>
            </a:r>
          </a:p>
          <a:p>
            <a:pPr marL="342900" indent="-342900" fontAlgn="t"/>
            <a:r>
              <a:rPr lang="en-GB" sz="1900" b="1" dirty="0" smtClean="0"/>
              <a:t>The </a:t>
            </a:r>
            <a:r>
              <a:rPr lang="en-GB" sz="1900" b="1" dirty="0" smtClean="0"/>
              <a:t>profit and loss (P&amp;L) </a:t>
            </a:r>
            <a:r>
              <a:rPr lang="en-GB" sz="1900" b="1" dirty="0" smtClean="0"/>
              <a:t>account</a:t>
            </a:r>
            <a:r>
              <a:rPr lang="en-GB" sz="1900" dirty="0" smtClean="0"/>
              <a:t> - This </a:t>
            </a:r>
            <a:r>
              <a:rPr lang="en-GB" sz="1900" dirty="0" smtClean="0"/>
              <a:t>account </a:t>
            </a:r>
            <a:r>
              <a:rPr lang="en-GB" sz="1900" dirty="0" smtClean="0"/>
              <a:t>will </a:t>
            </a:r>
            <a:r>
              <a:rPr lang="en-GB" sz="1900" dirty="0" smtClean="0"/>
              <a:t>be updated </a:t>
            </a:r>
            <a:r>
              <a:rPr lang="en-GB" sz="1900" dirty="0" smtClean="0"/>
              <a:t>regularly, weekly, monthly, daily according to the nature of the company, </a:t>
            </a:r>
            <a:r>
              <a:rPr lang="en-GB" sz="1900" dirty="0" smtClean="0"/>
              <a:t>and shows how much profit or loss a business is making. A profit can be made in several ways, for example</a:t>
            </a:r>
            <a:r>
              <a:rPr lang="en-GB" sz="1900" dirty="0" smtClean="0"/>
              <a:t>:</a:t>
            </a:r>
            <a:endParaRPr lang="en-GB" sz="1900" dirty="0" smtClean="0"/>
          </a:p>
          <a:p>
            <a:pPr marL="361950" indent="-347663" fontAlgn="t"/>
            <a:r>
              <a:rPr lang="en-GB" sz="1900" dirty="0" smtClean="0"/>
              <a:t>From </a:t>
            </a:r>
            <a:r>
              <a:rPr lang="en-GB" sz="1900" dirty="0" smtClean="0"/>
              <a:t>trading, in the case of a High Street </a:t>
            </a:r>
            <a:r>
              <a:rPr lang="en-GB" sz="1900" dirty="0" smtClean="0"/>
              <a:t>shop, through EPOS or cash sales, </a:t>
            </a:r>
            <a:r>
              <a:rPr lang="en-GB" sz="1900" dirty="0" smtClean="0"/>
              <a:t>i.e. buying and selling items such as </a:t>
            </a:r>
            <a:r>
              <a:rPr lang="en-GB" sz="1900" dirty="0" smtClean="0"/>
              <a:t>food, clothes </a:t>
            </a:r>
            <a:r>
              <a:rPr lang="en-GB" sz="1900" dirty="0" smtClean="0"/>
              <a:t>and furniture from </a:t>
            </a:r>
            <a:r>
              <a:rPr lang="en-GB" sz="1900" dirty="0" smtClean="0"/>
              <a:t>manufacturing, shops, Online or supermarkets.</a:t>
            </a:r>
            <a:endParaRPr lang="en-GB" sz="1900" dirty="0" smtClean="0"/>
          </a:p>
          <a:p>
            <a:pPr marL="361950" indent="-347663" fontAlgn="t"/>
            <a:r>
              <a:rPr lang="en-GB" sz="1900" dirty="0" smtClean="0"/>
              <a:t>For </a:t>
            </a:r>
            <a:r>
              <a:rPr lang="en-GB" sz="1900" dirty="0" smtClean="0"/>
              <a:t>example a company like Kraft produces chocolate bars and other foodstuffs. It buys in raw materials such as cocoa and sugar which it processes to make chocolate</a:t>
            </a:r>
            <a:r>
              <a:rPr lang="en-GB" sz="1900" dirty="0" smtClean="0"/>
              <a:t>. All these provide companies on the chain with business and all business is tracked through the Profit and Loss account.</a:t>
            </a:r>
            <a:endParaRPr lang="en-GB" sz="1900" dirty="0" smtClean="0"/>
          </a:p>
        </p:txBody>
      </p:sp>
      <p:sp>
        <p:nvSpPr>
          <p:cNvPr id="2" name="Title 1"/>
          <p:cNvSpPr>
            <a:spLocks noGrp="1"/>
          </p:cNvSpPr>
          <p:nvPr>
            <p:ph type="title"/>
          </p:nvPr>
        </p:nvSpPr>
        <p:spPr>
          <a:xfrm>
            <a:off x="179512" y="116632"/>
            <a:ext cx="8712968" cy="648072"/>
          </a:xfrm>
        </p:spPr>
        <p:txBody>
          <a:bodyPr>
            <a:noAutofit/>
          </a:bodyPr>
          <a:lstStyle/>
          <a:p>
            <a:r>
              <a:rPr lang="en-GB" dirty="0"/>
              <a:t>P5.1 - </a:t>
            </a:r>
            <a:r>
              <a:rPr lang="en-GB" dirty="0" smtClean="0"/>
              <a:t>Profit and Loss - Purpose</a:t>
            </a:r>
            <a:endParaRPr lang="en-GB" b="1" dirty="0"/>
          </a:p>
        </p:txBody>
      </p:sp>
    </p:spTree>
    <p:extLst>
      <p:ext uri="{BB962C8B-B14F-4D97-AF65-F5344CB8AC3E}">
        <p14:creationId xmlns:p14="http://schemas.microsoft.com/office/powerpoint/2010/main" val="198271097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42844" y="764704"/>
            <a:ext cx="8786874" cy="5429264"/>
          </a:xfrm>
        </p:spPr>
        <p:txBody>
          <a:bodyPr>
            <a:noAutofit/>
          </a:bodyPr>
          <a:lstStyle/>
          <a:p>
            <a:pPr marL="342900" indent="-342900"/>
            <a:r>
              <a:rPr lang="en-GB" sz="1700" dirty="0" smtClean="0"/>
              <a:t>You have been given a budget to study by </a:t>
            </a:r>
            <a:r>
              <a:rPr lang="en-GB" sz="1700" dirty="0" smtClean="0"/>
              <a:t>the </a:t>
            </a:r>
            <a:r>
              <a:rPr lang="en-GB" sz="1700" dirty="0" smtClean="0"/>
              <a:t>manager </a:t>
            </a:r>
            <a:r>
              <a:rPr lang="en-GB" sz="1700" dirty="0" smtClean="0"/>
              <a:t>of </a:t>
            </a:r>
            <a:r>
              <a:rPr lang="en-GB" sz="1700" b="1" dirty="0" smtClean="0"/>
              <a:t>Mob Mentality </a:t>
            </a:r>
            <a:r>
              <a:rPr lang="en-GB" sz="1700" dirty="0" smtClean="0"/>
              <a:t>to look at. They are a new gadget shop operating now for 1 year, their stock is mobiles as well as technical toys. </a:t>
            </a:r>
          </a:p>
          <a:p>
            <a:pPr marL="342900" indent="-342900"/>
            <a:r>
              <a:rPr lang="en-GB" sz="1700" dirty="0" smtClean="0"/>
              <a:t>Download </a:t>
            </a:r>
            <a:r>
              <a:rPr lang="en-GB" sz="1700" dirty="0" smtClean="0"/>
              <a:t>the Excel Document called </a:t>
            </a:r>
            <a:r>
              <a:rPr lang="en-GB" sz="1700" b="1" dirty="0" smtClean="0">
                <a:hlinkClick r:id="rId2" action="ppaction://hlinkfile"/>
              </a:rPr>
              <a:t>Unit 30 </a:t>
            </a:r>
            <a:r>
              <a:rPr lang="en-GB" sz="1700" b="1" dirty="0" smtClean="0">
                <a:hlinkClick r:id="rId2" action="ppaction://hlinkfile"/>
              </a:rPr>
              <a:t>– </a:t>
            </a:r>
            <a:r>
              <a:rPr lang="en-GB" sz="1700" b="1" dirty="0" smtClean="0">
                <a:hlinkClick r:id="rId2" action="ppaction://hlinkfile"/>
              </a:rPr>
              <a:t>LO4 </a:t>
            </a:r>
            <a:r>
              <a:rPr lang="en-GB" sz="1700" b="1" dirty="0" smtClean="0">
                <a:hlinkClick r:id="rId2" action="ppaction://hlinkfile"/>
              </a:rPr>
              <a:t>- Company </a:t>
            </a:r>
            <a:r>
              <a:rPr lang="en-GB" sz="1700" b="1" dirty="0" smtClean="0">
                <a:hlinkClick r:id="rId2" action="ppaction://hlinkfile"/>
              </a:rPr>
              <a:t>Spreadsheet</a:t>
            </a:r>
            <a:r>
              <a:rPr lang="en-GB" sz="1700" dirty="0" smtClean="0"/>
              <a:t> </a:t>
            </a:r>
            <a:r>
              <a:rPr lang="en-GB" sz="1700" dirty="0" smtClean="0"/>
              <a:t>- Click on the </a:t>
            </a:r>
            <a:r>
              <a:rPr lang="en-GB" sz="1700" b="1" dirty="0" smtClean="0"/>
              <a:t>“My Company Accounts”</a:t>
            </a:r>
            <a:r>
              <a:rPr lang="en-GB" sz="1700" dirty="0" smtClean="0"/>
              <a:t> button which will generate a unique company accounts, which needs to be </a:t>
            </a:r>
            <a:r>
              <a:rPr lang="en-GB" sz="1700" dirty="0" smtClean="0"/>
              <a:t>printed.</a:t>
            </a:r>
            <a:r>
              <a:rPr lang="en-GB" sz="1700" dirty="0"/>
              <a:t> </a:t>
            </a:r>
            <a:r>
              <a:rPr lang="en-GB" sz="1700" dirty="0" smtClean="0"/>
              <a:t>This </a:t>
            </a:r>
            <a:r>
              <a:rPr lang="en-GB" sz="1700" dirty="0" smtClean="0"/>
              <a:t>will be the company accounts you will be using and referring to for the remainder of this </a:t>
            </a:r>
            <a:r>
              <a:rPr lang="en-GB" sz="1700" dirty="0" smtClean="0"/>
              <a:t>unit</a:t>
            </a:r>
          </a:p>
          <a:p>
            <a:pPr marL="342900" indent="-342900"/>
            <a:r>
              <a:rPr lang="en-GB" sz="1700" dirty="0"/>
              <a:t>Study the account generated to explain the following tasks:</a:t>
            </a:r>
          </a:p>
          <a:p>
            <a:pPr marL="0" indent="0">
              <a:spcBef>
                <a:spcPts val="0"/>
              </a:spcBef>
              <a:buNone/>
            </a:pPr>
            <a:r>
              <a:rPr lang="en-GB" sz="1700" b="1" dirty="0" smtClean="0"/>
              <a:t>P5.1</a:t>
            </a:r>
            <a:r>
              <a:rPr lang="en-GB" sz="1700" b="1" dirty="0" smtClean="0"/>
              <a:t> – Task 01</a:t>
            </a:r>
            <a:r>
              <a:rPr lang="en-GB" sz="1700" dirty="0" smtClean="0"/>
              <a:t> </a:t>
            </a:r>
            <a:r>
              <a:rPr lang="en-GB" sz="1700" dirty="0" smtClean="0"/>
              <a:t>- Identify the possible </a:t>
            </a:r>
            <a:r>
              <a:rPr lang="en-GB" sz="1700" b="1" dirty="0" smtClean="0"/>
              <a:t>causes and consequences of containing negative values</a:t>
            </a:r>
            <a:r>
              <a:rPr lang="en-GB" sz="1700" dirty="0" smtClean="0"/>
              <a:t>. Include in your analysis:</a:t>
            </a:r>
          </a:p>
          <a:p>
            <a:pPr marL="754063" lvl="1" indent="-354013">
              <a:spcBef>
                <a:spcPts val="0"/>
              </a:spcBef>
            </a:pPr>
            <a:r>
              <a:rPr lang="en-GB" sz="1700" dirty="0" smtClean="0"/>
              <a:t>any </a:t>
            </a:r>
            <a:r>
              <a:rPr lang="en-GB" sz="1700" b="1" dirty="0" smtClean="0"/>
              <a:t>possible extra costs </a:t>
            </a:r>
            <a:r>
              <a:rPr lang="en-GB" sz="1700" dirty="0" smtClean="0"/>
              <a:t>not taken into consideration</a:t>
            </a:r>
          </a:p>
          <a:p>
            <a:pPr marL="754063" lvl="1" indent="-354013">
              <a:spcBef>
                <a:spcPts val="0"/>
              </a:spcBef>
            </a:pPr>
            <a:r>
              <a:rPr lang="en-GB" sz="1700" dirty="0" smtClean="0"/>
              <a:t>why the company </a:t>
            </a:r>
            <a:r>
              <a:rPr lang="en-GB" sz="1700" b="1" dirty="0" smtClean="0"/>
              <a:t>could suffer from this Profit and Loss account being wrongly calculated</a:t>
            </a:r>
          </a:p>
          <a:p>
            <a:pPr marL="285750" indent="-285750"/>
            <a:r>
              <a:rPr lang="en-GB" sz="1700" dirty="0" smtClean="0"/>
              <a:t>You may need the spreadsheet to work out how these values in the right hand column have been </a:t>
            </a:r>
            <a:r>
              <a:rPr lang="en-GB" sz="1700" dirty="0" smtClean="0"/>
              <a:t>calculated by looking at the formulas used.</a:t>
            </a:r>
            <a:endParaRPr lang="en-GB" sz="1700" dirty="0" smtClean="0"/>
          </a:p>
          <a:p>
            <a:pPr marL="0" indent="0">
              <a:spcBef>
                <a:spcPts val="0"/>
              </a:spcBef>
              <a:buNone/>
            </a:pPr>
            <a:r>
              <a:rPr lang="en-GB" sz="1700" b="1" dirty="0" smtClean="0"/>
              <a:t>P5.1 - Task 02</a:t>
            </a:r>
            <a:r>
              <a:rPr lang="en-GB" sz="1700" dirty="0" smtClean="0"/>
              <a:t> </a:t>
            </a:r>
            <a:r>
              <a:rPr lang="en-GB" sz="1700" dirty="0" smtClean="0"/>
              <a:t>- Provide a summary of your analysis, giving </a:t>
            </a:r>
            <a:r>
              <a:rPr lang="en-GB" sz="1700" dirty="0" smtClean="0"/>
              <a:t>possible reasons </a:t>
            </a:r>
            <a:r>
              <a:rPr lang="en-GB" sz="1700" dirty="0" smtClean="0"/>
              <a:t>why </a:t>
            </a:r>
            <a:r>
              <a:rPr lang="en-GB" sz="1700" dirty="0" smtClean="0"/>
              <a:t>you feel the </a:t>
            </a:r>
            <a:r>
              <a:rPr lang="en-GB" sz="1700" dirty="0" smtClean="0"/>
              <a:t>budget has not been </a:t>
            </a:r>
            <a:r>
              <a:rPr lang="en-GB" sz="1700" dirty="0" smtClean="0"/>
              <a:t>achieved.</a:t>
            </a:r>
          </a:p>
          <a:p>
            <a:pPr marL="0" indent="0">
              <a:buNone/>
            </a:pPr>
            <a:r>
              <a:rPr lang="en-GB" sz="1700" b="1" dirty="0" smtClean="0"/>
              <a:t>P5.1 - Task 03</a:t>
            </a:r>
            <a:r>
              <a:rPr lang="en-GB" sz="1700" dirty="0" smtClean="0"/>
              <a:t> </a:t>
            </a:r>
            <a:r>
              <a:rPr lang="en-GB" sz="1700" dirty="0"/>
              <a:t>- Explain in detail what can happen if costs and budgets are not monitored and </a:t>
            </a:r>
            <a:r>
              <a:rPr lang="en-GB" sz="1700" dirty="0" smtClean="0"/>
              <a:t>controlled</a:t>
            </a:r>
            <a:r>
              <a:rPr lang="en-GB" sz="1700" dirty="0"/>
              <a:t>.</a:t>
            </a:r>
            <a:endParaRPr lang="en-GB" sz="1700" b="1" dirty="0"/>
          </a:p>
        </p:txBody>
      </p:sp>
      <p:sp>
        <p:nvSpPr>
          <p:cNvPr id="5" name="Title 1"/>
          <p:cNvSpPr txBox="1">
            <a:spLocks/>
          </p:cNvSpPr>
          <p:nvPr/>
        </p:nvSpPr>
        <p:spPr>
          <a:xfrm>
            <a:off x="179512" y="44624"/>
            <a:ext cx="8712968" cy="648072"/>
          </a:xfrm>
          <a:prstGeom prst="rect">
            <a:avLst/>
          </a:prstGeom>
        </p:spPr>
        <p:txBody>
          <a:bodyPr vert="horz" rtlCol="0" anchor="ctr">
            <a:noAutofit/>
            <a:scene3d>
              <a:camera prst="orthographicFront"/>
              <a:lightRig rig="soft" dir="t"/>
            </a:scene3d>
            <a:sp3d prstMaterial="softEdge">
              <a:bevelT w="25400" h="25400"/>
            </a:sp3d>
          </a:bodyPr>
          <a:lstStyle>
            <a:lvl1pPr algn="l" rtl="0" eaLnBrk="1" latinLnBrk="0" hangingPunct="1">
              <a:spcBef>
                <a:spcPct val="0"/>
              </a:spcBef>
              <a:buNone/>
              <a:defRPr kumimoji="0" lang="en-US" sz="4000" b="1" kern="1200">
                <a:solidFill>
                  <a:schemeClr val="tx2"/>
                </a:solidFill>
                <a:effectLst>
                  <a:outerShdw blurRad="31750" dist="25400" dir="5400000" algn="tl" rotWithShape="0">
                    <a:srgbClr val="000000">
                      <a:alpha val="25000"/>
                    </a:srgbClr>
                  </a:outerShdw>
                </a:effectLst>
                <a:latin typeface="Calibri" pitchFamily="34" charset="0"/>
                <a:ea typeface="+mj-ea"/>
                <a:cs typeface="Calibri" pitchFamily="34" charset="0"/>
              </a:defRPr>
            </a:lvl1pPr>
            <a:extLst/>
          </a:lstStyle>
          <a:p>
            <a:r>
              <a:rPr lang="en-GB" dirty="0" smtClean="0"/>
              <a:t>P5.1 - Profit and Loss – Negative Values</a:t>
            </a:r>
            <a:endParaRPr lang="en-GB" dirty="0"/>
          </a:p>
        </p:txBody>
      </p:sp>
    </p:spTree>
    <p:extLst>
      <p:ext uri="{BB962C8B-B14F-4D97-AF65-F5344CB8AC3E}">
        <p14:creationId xmlns:p14="http://schemas.microsoft.com/office/powerpoint/2010/main" val="290090201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14282" y="836712"/>
            <a:ext cx="8715436" cy="5429264"/>
          </a:xfrm>
        </p:spPr>
        <p:txBody>
          <a:bodyPr>
            <a:noAutofit/>
          </a:bodyPr>
          <a:lstStyle/>
          <a:p>
            <a:pPr marL="0" indent="0">
              <a:buNone/>
            </a:pPr>
            <a:r>
              <a:rPr lang="en-GB" sz="2000" b="1" dirty="0" smtClean="0"/>
              <a:t>P5.2 - Task 04</a:t>
            </a:r>
            <a:r>
              <a:rPr lang="en-GB" sz="2000" dirty="0" smtClean="0"/>
              <a:t> </a:t>
            </a:r>
            <a:r>
              <a:rPr lang="en-GB" sz="2000" dirty="0" smtClean="0"/>
              <a:t>- Provide an additional handout for the information pack </a:t>
            </a:r>
            <a:r>
              <a:rPr lang="en-GB" sz="2000" b="1" dirty="0" smtClean="0"/>
              <a:t>evaluating</a:t>
            </a:r>
            <a:r>
              <a:rPr lang="en-GB" sz="2000" dirty="0" smtClean="0"/>
              <a:t> how </a:t>
            </a:r>
            <a:r>
              <a:rPr lang="en-GB" sz="2000" b="1" dirty="0" smtClean="0"/>
              <a:t>business performance </a:t>
            </a:r>
            <a:r>
              <a:rPr lang="en-GB" sz="2000" dirty="0" smtClean="0"/>
              <a:t>can be improved by effectively managing the following:</a:t>
            </a:r>
          </a:p>
          <a:p>
            <a:pPr marL="458788" indent="-255588"/>
            <a:r>
              <a:rPr lang="en-GB" sz="2000" b="1" dirty="0" smtClean="0"/>
              <a:t>Controlling sales through effective stock </a:t>
            </a:r>
            <a:r>
              <a:rPr lang="en-GB" sz="2000" b="1" dirty="0" smtClean="0"/>
              <a:t>management</a:t>
            </a:r>
            <a:r>
              <a:rPr lang="en-GB" sz="2000" dirty="0" smtClean="0"/>
              <a:t> – Stock goes off, stock goes out of date, stock reduces in value, overstocking and leaving a surplus a company will sell for less is not good business practice.</a:t>
            </a:r>
            <a:endParaRPr lang="en-GB" sz="2000" dirty="0" smtClean="0"/>
          </a:p>
          <a:p>
            <a:pPr marL="458788" indent="-255588"/>
            <a:r>
              <a:rPr lang="en-GB" sz="2000" b="1" dirty="0" smtClean="0"/>
              <a:t>Stock control and effective </a:t>
            </a:r>
            <a:r>
              <a:rPr lang="en-GB" sz="2000" b="1" dirty="0" smtClean="0"/>
              <a:t>resupplying –</a:t>
            </a:r>
            <a:r>
              <a:rPr lang="en-GB" sz="2000" dirty="0" smtClean="0"/>
              <a:t> Getting in replacement good before they run out so there is never a time when the customer has to wait for delivery or a shop supply.</a:t>
            </a:r>
            <a:endParaRPr lang="en-GB" sz="2000" dirty="0" smtClean="0"/>
          </a:p>
          <a:p>
            <a:pPr marL="458788" indent="-255588"/>
            <a:r>
              <a:rPr lang="en-GB" sz="2000" b="1" dirty="0" smtClean="0"/>
              <a:t>Balancing repayments against company </a:t>
            </a:r>
            <a:r>
              <a:rPr lang="en-GB" sz="2000" b="1" dirty="0" smtClean="0"/>
              <a:t>orders –</a:t>
            </a:r>
            <a:r>
              <a:rPr lang="en-GB" sz="2000" dirty="0" smtClean="0"/>
              <a:t> paying back banks or creditors before interest is accrued reduces down additional payments.</a:t>
            </a:r>
            <a:endParaRPr lang="en-GB" sz="2000" dirty="0" smtClean="0"/>
          </a:p>
          <a:p>
            <a:pPr marL="458788" indent="-255588"/>
            <a:r>
              <a:rPr lang="en-GB" sz="2000" b="1" dirty="0" smtClean="0"/>
              <a:t>Controlling budgets to maintain equity </a:t>
            </a:r>
            <a:r>
              <a:rPr lang="en-GB" sz="2000" b="1" dirty="0" smtClean="0"/>
              <a:t>balance –</a:t>
            </a:r>
            <a:r>
              <a:rPr lang="en-GB" sz="2000" dirty="0" smtClean="0"/>
              <a:t> Cutting back to maintain balance, reducing staff at low times and increasing at peak, knowing when to order and when to hold back, moving company, stock and people around to reduce down outgoings or inflated department budgets where the workload is less that it should be.</a:t>
            </a:r>
            <a:endParaRPr lang="en-GB" sz="2000" dirty="0" smtClean="0"/>
          </a:p>
        </p:txBody>
      </p:sp>
      <p:sp>
        <p:nvSpPr>
          <p:cNvPr id="2" name="Title 1"/>
          <p:cNvSpPr>
            <a:spLocks noGrp="1"/>
          </p:cNvSpPr>
          <p:nvPr>
            <p:ph type="title"/>
          </p:nvPr>
        </p:nvSpPr>
        <p:spPr>
          <a:xfrm>
            <a:off x="195263" y="85708"/>
            <a:ext cx="8769225" cy="606988"/>
          </a:xfrm>
        </p:spPr>
        <p:txBody>
          <a:bodyPr>
            <a:noAutofit/>
          </a:bodyPr>
          <a:lstStyle/>
          <a:p>
            <a:r>
              <a:rPr lang="en-GB" sz="2500" b="1" dirty="0" smtClean="0"/>
              <a:t>P5.2 - Controlling Budgets through Effective Stock Management</a:t>
            </a:r>
            <a:endParaRPr lang="en-GB" sz="2500" b="1" dirty="0"/>
          </a:p>
        </p:txBody>
      </p:sp>
    </p:spTree>
    <p:extLst>
      <p:ext uri="{BB962C8B-B14F-4D97-AF65-F5344CB8AC3E}">
        <p14:creationId xmlns:p14="http://schemas.microsoft.com/office/powerpoint/2010/main" val="25929905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14282" y="928670"/>
            <a:ext cx="6072230" cy="5452658"/>
          </a:xfrm>
        </p:spPr>
        <p:txBody>
          <a:bodyPr>
            <a:noAutofit/>
          </a:bodyPr>
          <a:lstStyle/>
          <a:p>
            <a:pPr marL="342900" indent="-342900"/>
            <a:r>
              <a:rPr lang="en-GB" sz="2100" dirty="0" smtClean="0"/>
              <a:t>Study the Profit and Loss and Balance Sheet you saved and used during Task </a:t>
            </a:r>
            <a:r>
              <a:rPr lang="en-GB" sz="2100" dirty="0" smtClean="0"/>
              <a:t>1. All the values in this column are varied and account for the major Assets and outgoings of the company.</a:t>
            </a:r>
          </a:p>
          <a:p>
            <a:pPr marL="342900" indent="-342900"/>
            <a:r>
              <a:rPr lang="en-GB" sz="2100" dirty="0" smtClean="0"/>
              <a:t>Some of these values are intractable, rarely move up or down like rent and wages, others vary from month to month, sales supplies. Some can be managed from others, cash can pay off loans, company capital can contribute to the cash value etc.</a:t>
            </a:r>
            <a:endParaRPr lang="en-GB" sz="2100" dirty="0" smtClean="0"/>
          </a:p>
          <a:p>
            <a:pPr marL="0" indent="0">
              <a:buNone/>
            </a:pPr>
            <a:r>
              <a:rPr lang="en-GB" sz="2100" b="1" dirty="0" smtClean="0"/>
              <a:t>P5.3 - Task 05 - </a:t>
            </a:r>
            <a:r>
              <a:rPr lang="en-GB" sz="2100" dirty="0" smtClean="0"/>
              <a:t>Explain the purpose of each element within a Profit and Loss and Balance Sheet – use screenshot as evidence and </a:t>
            </a:r>
            <a:r>
              <a:rPr lang="en-GB" sz="2100" dirty="0" smtClean="0"/>
              <a:t>explain the values.</a:t>
            </a:r>
            <a:endParaRPr lang="en-GB" sz="2100" dirty="0" smtClean="0"/>
          </a:p>
          <a:p>
            <a:pPr marL="0" indent="0">
              <a:buNone/>
            </a:pPr>
            <a:r>
              <a:rPr lang="en-GB" sz="2100" b="1" dirty="0" smtClean="0"/>
              <a:t>P5.3 - Task 06 -</a:t>
            </a:r>
            <a:r>
              <a:rPr lang="en-GB" sz="2100" dirty="0" smtClean="0"/>
              <a:t> </a:t>
            </a:r>
            <a:r>
              <a:rPr lang="en-GB" sz="2100" dirty="0" smtClean="0"/>
              <a:t>State whether the company is making a profit or loss and how you came by that conclusion.</a:t>
            </a:r>
            <a:endParaRPr lang="en-GB" sz="2100" dirty="0"/>
          </a:p>
        </p:txBody>
      </p:sp>
      <p:sp>
        <p:nvSpPr>
          <p:cNvPr id="2" name="Title 1"/>
          <p:cNvSpPr>
            <a:spLocks noGrp="1"/>
          </p:cNvSpPr>
          <p:nvPr>
            <p:ph type="title"/>
          </p:nvPr>
        </p:nvSpPr>
        <p:spPr>
          <a:xfrm>
            <a:off x="457200" y="-24"/>
            <a:ext cx="8229600" cy="785818"/>
          </a:xfrm>
        </p:spPr>
        <p:txBody>
          <a:bodyPr>
            <a:normAutofit/>
          </a:bodyPr>
          <a:lstStyle/>
          <a:p>
            <a:r>
              <a:rPr lang="en-GB" dirty="0" smtClean="0"/>
              <a:t>P5.3 - </a:t>
            </a:r>
            <a:r>
              <a:rPr lang="en-GB" b="1" dirty="0" smtClean="0"/>
              <a:t>Profit </a:t>
            </a:r>
            <a:r>
              <a:rPr lang="en-GB" b="1" dirty="0" smtClean="0"/>
              <a:t>and Loss Balance Sheets</a:t>
            </a:r>
            <a:endParaRPr lang="en-GB" b="1" dirty="0"/>
          </a:p>
        </p:txBody>
      </p:sp>
      <p:pic>
        <p:nvPicPr>
          <p:cNvPr id="1026" name="Picture 2"/>
          <p:cNvPicPr>
            <a:picLocks noChangeAspect="1" noChangeArrowheads="1"/>
          </p:cNvPicPr>
          <p:nvPr/>
        </p:nvPicPr>
        <p:blipFill>
          <a:blip r:embed="rId2" cstate="print"/>
          <a:srcRect l="1758" t="36563" r="87110" b="38124"/>
          <a:stretch>
            <a:fillRect/>
          </a:stretch>
        </p:blipFill>
        <p:spPr bwMode="auto">
          <a:xfrm>
            <a:off x="6444208" y="980728"/>
            <a:ext cx="2500298" cy="3553139"/>
          </a:xfrm>
          <a:prstGeom prst="rect">
            <a:avLst/>
          </a:prstGeom>
          <a:noFill/>
          <a:ln w="9525">
            <a:noFill/>
            <a:miter lim="800000"/>
            <a:headEnd/>
            <a:tailEnd/>
          </a:ln>
        </p:spPr>
      </p:pic>
    </p:spTree>
    <p:extLst>
      <p:ext uri="{BB962C8B-B14F-4D97-AF65-F5344CB8AC3E}">
        <p14:creationId xmlns:p14="http://schemas.microsoft.com/office/powerpoint/2010/main" val="294901612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79512" y="806884"/>
            <a:ext cx="8784976" cy="5502436"/>
          </a:xfrm>
        </p:spPr>
        <p:txBody>
          <a:bodyPr>
            <a:noAutofit/>
          </a:bodyPr>
          <a:lstStyle/>
          <a:p>
            <a:r>
              <a:rPr lang="en-GB" sz="2200" dirty="0" smtClean="0"/>
              <a:t>Account Ratios are the formulas used by banks to decide whether to loan money to companies. All banks are different and all ratios are a judgement made on the quality and likelihood of a return on investment by the bank or other creditors.</a:t>
            </a:r>
          </a:p>
          <a:p>
            <a:r>
              <a:rPr lang="en-GB" sz="2200" dirty="0" smtClean="0"/>
              <a:t>These </a:t>
            </a:r>
            <a:r>
              <a:rPr lang="en-GB" sz="2200" dirty="0" smtClean="0"/>
              <a:t>ratios can be found in most textbooks on business </a:t>
            </a:r>
            <a:r>
              <a:rPr lang="en-GB" sz="2200" dirty="0" smtClean="0"/>
              <a:t>finance. Such </a:t>
            </a:r>
            <a:r>
              <a:rPr lang="en-GB" sz="2200" dirty="0" smtClean="0"/>
              <a:t>ratios are often divided into the groups shown </a:t>
            </a:r>
            <a:r>
              <a:rPr lang="en-GB" sz="2200" dirty="0" smtClean="0"/>
              <a:t>below</a:t>
            </a:r>
            <a:r>
              <a:rPr lang="en-GB" sz="2200" dirty="0" smtClean="0"/>
              <a:t>;</a:t>
            </a:r>
          </a:p>
          <a:p>
            <a:pPr lvl="1"/>
            <a:r>
              <a:rPr lang="en-GB" sz="2200" b="1" dirty="0" smtClean="0"/>
              <a:t>Solvency Ratios –</a:t>
            </a:r>
            <a:r>
              <a:rPr lang="en-GB" sz="2200" dirty="0" smtClean="0"/>
              <a:t> How quickly a company can get hold of money, how quickly assets can become cash in order to pay for something urgent.</a:t>
            </a:r>
          </a:p>
          <a:p>
            <a:pPr lvl="1"/>
            <a:r>
              <a:rPr lang="en-GB" sz="2200" b="1" dirty="0" smtClean="0"/>
              <a:t>Profitability Ratios –</a:t>
            </a:r>
            <a:r>
              <a:rPr lang="en-GB" sz="2200" dirty="0" smtClean="0"/>
              <a:t> How much the company is making compared to its worth, or compared to its spending, current income rather than potential income.</a:t>
            </a:r>
          </a:p>
          <a:p>
            <a:pPr lvl="1"/>
            <a:r>
              <a:rPr lang="en-GB" sz="2200" b="1" dirty="0" smtClean="0"/>
              <a:t>Performance Ratios –</a:t>
            </a:r>
            <a:r>
              <a:rPr lang="en-GB" sz="2200" dirty="0" smtClean="0"/>
              <a:t> How well a company is doing at repaying its debts and managing its budgets. How well a company has been getting through the month compared to how much it has to survive.</a:t>
            </a:r>
          </a:p>
        </p:txBody>
      </p:sp>
      <p:sp>
        <p:nvSpPr>
          <p:cNvPr id="5" name="Title 1"/>
          <p:cNvSpPr txBox="1">
            <a:spLocks/>
          </p:cNvSpPr>
          <p:nvPr/>
        </p:nvSpPr>
        <p:spPr>
          <a:xfrm>
            <a:off x="179512" y="116632"/>
            <a:ext cx="8784976" cy="648072"/>
          </a:xfrm>
          <a:prstGeom prst="rect">
            <a:avLst/>
          </a:prstGeom>
        </p:spPr>
        <p:txBody>
          <a:bodyPr vert="horz" rtlCol="0" anchor="ctr">
            <a:normAutofit fontScale="97500"/>
            <a:scene3d>
              <a:camera prst="orthographicFront"/>
              <a:lightRig rig="soft" dir="t"/>
            </a:scene3d>
            <a:sp3d prstMaterial="softEdge">
              <a:bevelT w="25400" h="25400"/>
            </a:sp3d>
          </a:bodyPr>
          <a:lstStyle>
            <a:lvl1pPr algn="l" rtl="0" eaLnBrk="1" latinLnBrk="0" hangingPunct="1">
              <a:spcBef>
                <a:spcPct val="0"/>
              </a:spcBef>
              <a:buNone/>
              <a:defRPr kumimoji="0" lang="en-US" sz="4000" b="1" kern="1200">
                <a:solidFill>
                  <a:schemeClr val="tx2"/>
                </a:solidFill>
                <a:effectLst>
                  <a:outerShdw blurRad="31750" dist="25400" dir="5400000" algn="tl" rotWithShape="0">
                    <a:srgbClr val="000000">
                      <a:alpha val="25000"/>
                    </a:srgbClr>
                  </a:outerShdw>
                </a:effectLst>
                <a:latin typeface="Calibri" pitchFamily="34" charset="0"/>
                <a:ea typeface="+mj-ea"/>
                <a:cs typeface="Calibri" pitchFamily="34" charset="0"/>
              </a:defRPr>
            </a:lvl1pPr>
            <a:extLst/>
          </a:lstStyle>
          <a:p>
            <a:r>
              <a:rPr lang="en-GB" sz="3200" dirty="0" smtClean="0"/>
              <a:t>P5.4 - Accounting Ratios</a:t>
            </a:r>
            <a:endParaRPr lang="en-GB" sz="3200" dirty="0"/>
          </a:p>
        </p:txBody>
      </p:sp>
    </p:spTree>
    <p:extLst>
      <p:ext uri="{BB962C8B-B14F-4D97-AF65-F5344CB8AC3E}">
        <p14:creationId xmlns:p14="http://schemas.microsoft.com/office/powerpoint/2010/main" val="3988539874"/>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ISPRING_RESOURCE_PATHS_HASH_2" val="10a1588ba575996fedb66840db4a557f52d06bf4"/>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nderoth">
  <a:themeElements>
    <a:clrScheme name="Enderoth">
      <a:dk1>
        <a:sysClr val="windowText" lastClr="000000"/>
      </a:dk1>
      <a:lt1>
        <a:sysClr val="window" lastClr="FFFFFF"/>
      </a:lt1>
      <a:dk2>
        <a:srgbClr val="1F497D"/>
      </a:dk2>
      <a:lt2>
        <a:srgbClr val="EEECE1"/>
      </a:lt2>
      <a:accent1>
        <a:srgbClr val="00B050"/>
      </a:accent1>
      <a:accent2>
        <a:srgbClr val="C0504D"/>
      </a:accent2>
      <a:accent3>
        <a:srgbClr val="9BBB59"/>
      </a:accent3>
      <a:accent4>
        <a:srgbClr val="C3D69B"/>
      </a:accent4>
      <a:accent5>
        <a:srgbClr val="C3D69B"/>
      </a:accent5>
      <a:accent6>
        <a:srgbClr val="F79646"/>
      </a:accent6>
      <a:hlink>
        <a:srgbClr val="0000FF"/>
      </a:hlink>
      <a:folHlink>
        <a:srgbClr val="800080"/>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Enderoth</Template>
  <TotalTime>14411</TotalTime>
  <Words>5849</Words>
  <Application>Microsoft Office PowerPoint</Application>
  <PresentationFormat>On-screen Show (4:3)</PresentationFormat>
  <Paragraphs>287</Paragraphs>
  <Slides>32</Slides>
  <Notes>3</Notes>
  <HiddenSlides>0</HiddenSlides>
  <MMClips>0</MMClips>
  <ScaleCrop>false</ScaleCrop>
  <HeadingPairs>
    <vt:vector size="4" baseType="variant">
      <vt:variant>
        <vt:lpstr>Theme</vt:lpstr>
      </vt:variant>
      <vt:variant>
        <vt:i4>1</vt:i4>
      </vt:variant>
      <vt:variant>
        <vt:lpstr>Slide Titles</vt:lpstr>
      </vt:variant>
      <vt:variant>
        <vt:i4>32</vt:i4>
      </vt:variant>
    </vt:vector>
  </HeadingPairs>
  <TitlesOfParts>
    <vt:vector size="33" baseType="lpstr">
      <vt:lpstr>Enderoth</vt:lpstr>
      <vt:lpstr>Unit 30 - Business Resources</vt:lpstr>
      <vt:lpstr>LO4 - Assessment Criteria</vt:lpstr>
      <vt:lpstr> Scenario and Assessment Criteria – P5</vt:lpstr>
      <vt:lpstr>P5.1 - Areas to Cover</vt:lpstr>
      <vt:lpstr>P5.1 - Profit and Loss - Purpose</vt:lpstr>
      <vt:lpstr>PowerPoint Presentation</vt:lpstr>
      <vt:lpstr>P5.2 - Controlling Budgets through Effective Stock Management</vt:lpstr>
      <vt:lpstr>P5.3 - Profit and Loss Balance Sheets</vt:lpstr>
      <vt:lpstr>PowerPoint Presentation</vt:lpstr>
      <vt:lpstr>P5.4 - Accounting Ratios – Solvency - Liquidity Ratio</vt:lpstr>
      <vt:lpstr>P5.4 - Accounting Ratios – Solvency - Current Ratio</vt:lpstr>
      <vt:lpstr>P5.4 - Accounting Ratios – Solvency - Quick Ratio</vt:lpstr>
      <vt:lpstr>P5.4 - Accounting Ratios – Solvency - Times Interest Earned</vt:lpstr>
      <vt:lpstr>P5.4 - Accounting Ratios – Solvency - Fixed Asset Turnover Ratio</vt:lpstr>
      <vt:lpstr>P5.4 - Accounting Ratios – Solvency - Total Asset Turnover Ratio</vt:lpstr>
      <vt:lpstr>P5.4 - Accounting Ratios – Solvency - Return on Shareholders Funds Ratio</vt:lpstr>
      <vt:lpstr>P5.4 - Accounting Ratios – Profitability Ratios</vt:lpstr>
      <vt:lpstr>P5.4 - Accounting Ratios – Profitability - Debt to Equity Ratio</vt:lpstr>
      <vt:lpstr>P5.4 - Accounting Ratios – Profitability - Debt Ratio</vt:lpstr>
      <vt:lpstr>P5.4 - Accounting Ratios – Profitability - Net Profit Ratio</vt:lpstr>
      <vt:lpstr>P5.4 - Accounting Ratios – Profitability - Return on Capital Employed Ratio</vt:lpstr>
      <vt:lpstr>P5.4 - Accounting Ratios - Performance Ratios</vt:lpstr>
      <vt:lpstr>P5.4 - Accounting Ratios – Performance - Stock Turnover Ratio</vt:lpstr>
      <vt:lpstr>P5.4 - Accounting Ratios – Performance - Stock Turnover Ratio cont…</vt:lpstr>
      <vt:lpstr>P5.4 - Accounting Ratios – Performance - Days Sales Outstanding Ratio</vt:lpstr>
      <vt:lpstr>P5.4 - Accounting Ratios – Performance - Days Sales Outstanding Ratio</vt:lpstr>
      <vt:lpstr>P5.4 - Accounting Ratios – Performance - Return on Total Assets Ratio</vt:lpstr>
      <vt:lpstr>P5.4 - Accounting Ratios</vt:lpstr>
      <vt:lpstr>P5.4 - Accounting Ratios</vt:lpstr>
      <vt:lpstr>P5.4 - Accounting Ratios</vt:lpstr>
      <vt:lpstr>PowerPoint Presentation</vt:lpstr>
      <vt:lpstr>Assessment Outcome – P5</vt:lpstr>
    </vt:vector>
  </TitlesOfParts>
  <Company>Brooke Weston CTC</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Unit 01 - Communication and Employability Skills in IT</dc:title>
  <dc:subject>Level 3 - ICT</dc:subject>
  <dc:creator>kpa</dc:creator>
  <cp:lastModifiedBy>Stephen Rafferty</cp:lastModifiedBy>
  <cp:revision>393</cp:revision>
  <cp:lastPrinted>2013-11-14T08:02:55Z</cp:lastPrinted>
  <dcterms:created xsi:type="dcterms:W3CDTF">2008-08-20T08:55:34Z</dcterms:created>
  <dcterms:modified xsi:type="dcterms:W3CDTF">2014-07-27T17:22:02Z</dcterms:modified>
  <cp:category>Unit 05</cp:category>
</cp:coreProperties>
</file>